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256" r:id="rId2"/>
    <p:sldId id="326" r:id="rId3"/>
    <p:sldId id="350" r:id="rId4"/>
    <p:sldId id="258" r:id="rId5"/>
    <p:sldId id="259" r:id="rId6"/>
    <p:sldId id="260" r:id="rId7"/>
    <p:sldId id="261" r:id="rId8"/>
    <p:sldId id="262" r:id="rId9"/>
    <p:sldId id="322" r:id="rId10"/>
    <p:sldId id="263" r:id="rId11"/>
    <p:sldId id="327" r:id="rId12"/>
    <p:sldId id="328" r:id="rId13"/>
    <p:sldId id="264" r:id="rId14"/>
    <p:sldId id="265" r:id="rId15"/>
    <p:sldId id="329" r:id="rId16"/>
    <p:sldId id="266" r:id="rId17"/>
    <p:sldId id="267" r:id="rId18"/>
    <p:sldId id="268" r:id="rId19"/>
    <p:sldId id="330" r:id="rId20"/>
    <p:sldId id="269" r:id="rId21"/>
    <p:sldId id="331" r:id="rId22"/>
    <p:sldId id="332" r:id="rId23"/>
    <p:sldId id="333" r:id="rId24"/>
    <p:sldId id="334" r:id="rId25"/>
    <p:sldId id="335" r:id="rId26"/>
    <p:sldId id="271" r:id="rId27"/>
    <p:sldId id="272" r:id="rId28"/>
    <p:sldId id="336" r:id="rId29"/>
    <p:sldId id="323" r:id="rId30"/>
    <p:sldId id="337" r:id="rId31"/>
    <p:sldId id="275" r:id="rId32"/>
    <p:sldId id="276" r:id="rId33"/>
    <p:sldId id="277" r:id="rId34"/>
    <p:sldId id="339" r:id="rId35"/>
    <p:sldId id="338" r:id="rId36"/>
    <p:sldId id="278" r:id="rId37"/>
    <p:sldId id="279" r:id="rId38"/>
    <p:sldId id="280" r:id="rId39"/>
    <p:sldId id="281" r:id="rId40"/>
    <p:sldId id="340" r:id="rId41"/>
    <p:sldId id="282" r:id="rId42"/>
    <p:sldId id="341" r:id="rId43"/>
    <p:sldId id="283" r:id="rId44"/>
    <p:sldId id="284" r:id="rId45"/>
    <p:sldId id="342" r:id="rId46"/>
    <p:sldId id="285" r:id="rId47"/>
    <p:sldId id="286" r:id="rId48"/>
    <p:sldId id="287" r:id="rId49"/>
    <p:sldId id="343" r:id="rId50"/>
    <p:sldId id="344" r:id="rId51"/>
    <p:sldId id="288" r:id="rId52"/>
    <p:sldId id="289" r:id="rId53"/>
    <p:sldId id="290" r:id="rId54"/>
    <p:sldId id="291" r:id="rId55"/>
    <p:sldId id="345" r:id="rId56"/>
    <p:sldId id="292" r:id="rId57"/>
    <p:sldId id="293" r:id="rId58"/>
    <p:sldId id="346" r:id="rId59"/>
    <p:sldId id="294" r:id="rId60"/>
    <p:sldId id="295" r:id="rId61"/>
    <p:sldId id="347" r:id="rId62"/>
    <p:sldId id="296" r:id="rId63"/>
    <p:sldId id="297" r:id="rId64"/>
    <p:sldId id="348" r:id="rId65"/>
    <p:sldId id="298" r:id="rId66"/>
    <p:sldId id="299" r:id="rId67"/>
    <p:sldId id="349" r:id="rId68"/>
    <p:sldId id="351" r:id="rId69"/>
    <p:sldId id="300" r:id="rId70"/>
    <p:sldId id="301" r:id="rId71"/>
    <p:sldId id="352" r:id="rId72"/>
    <p:sldId id="302" r:id="rId73"/>
    <p:sldId id="303" r:id="rId74"/>
    <p:sldId id="304" r:id="rId75"/>
    <p:sldId id="305" r:id="rId76"/>
    <p:sldId id="306" r:id="rId77"/>
    <p:sldId id="307" r:id="rId78"/>
    <p:sldId id="353" r:id="rId79"/>
    <p:sldId id="354" r:id="rId80"/>
    <p:sldId id="308" r:id="rId81"/>
    <p:sldId id="309" r:id="rId82"/>
    <p:sldId id="310" r:id="rId83"/>
    <p:sldId id="311" r:id="rId84"/>
    <p:sldId id="312" r:id="rId85"/>
    <p:sldId id="313" r:id="rId86"/>
    <p:sldId id="314" r:id="rId87"/>
    <p:sldId id="355" r:id="rId88"/>
    <p:sldId id="315" r:id="rId89"/>
    <p:sldId id="316" r:id="rId90"/>
    <p:sldId id="317" r:id="rId91"/>
    <p:sldId id="318" r:id="rId92"/>
    <p:sldId id="319" r:id="rId93"/>
    <p:sldId id="320" r:id="rId9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87115"/>
  </p:normalViewPr>
  <p:slideViewPr>
    <p:cSldViewPr snapToGrid="0" snapToObjects="1">
      <p:cViewPr>
        <p:scale>
          <a:sx n="88" d="100"/>
          <a:sy n="88" d="100"/>
        </p:scale>
        <p:origin x="1016" y="10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8ED2A-BCB1-3942-B331-D923FF821AF1}" type="datetimeFigureOut">
              <a:rPr lang="pl-PL" smtClean="0"/>
              <a:t>4.12.2025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5E04E-149A-E740-B7B3-7A7A5A6BCDC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4302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At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life. But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messenger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system: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intermediate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How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model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3936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heavily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de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Bruijn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 cant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overlap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Bruijn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Bruijn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puzzle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piece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piece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puzzle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in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connections|it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branches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ambiguity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842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bioinformatics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GRCh38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But one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idea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revolutionary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one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chapters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storylines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major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problem: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uniformity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embraces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861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graphs|speci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co-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same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return to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novel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extra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chapters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endings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possibilities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dramatically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missing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one-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frontier|one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opportunities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24223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phenotypic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erences|including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susceptibility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smallest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Slightly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INDELs|insertions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Beyond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version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software: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tweak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recognizing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1478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calling|identifying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di er from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mismatches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unexpected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probabilistic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mismatch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glitch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 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preprocessing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 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 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 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sensitivity|detecting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variants|with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city|avoiding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1240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GATK's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HaplotypeCaller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robustness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sophisticated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candidate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FreeBayes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haplotype-based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Bayesian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Platypus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heuristics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modeling,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weaknesses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precision,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F1-score -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performance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hard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9784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much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discordant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unexpected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LUMPY,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Manta, and DELLY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signals|paired-end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split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anomalies|to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hard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chapters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swapped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thought-provoking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SV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obsolete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hybrid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6892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shredded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long-range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downstream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081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9FCA1-AC9B-CEB2-C887-C9A871A78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BE79455-A6FA-7872-32A6-FDAEBF265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F29BC447-0C3F-5C1F-51C1-D73E5717A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shredded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long-range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inherited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downstream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b="1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5CD3BDD-AA4B-90A6-5999-4E366F2F2F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3187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Genome-wide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(GWAS)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link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GWAS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allele di er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harbor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Many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GWAS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633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At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life. But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messenger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IT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system: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intermediate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How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model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8726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569A-1445-0621-CE5B-622C74543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B494F7D-172F-F356-CC3A-DD1DD2174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86F7BE9-3748-DB27-14E1-AC70559A5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Genome-wide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(GWAS)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attempt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link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GWAS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allele di er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harbor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Many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GWAS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90282CA-7509-988C-89FB-02008C500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9417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GWAS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major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independent.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ancestry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relatedness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modeling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autocorrelation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high-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signiffcantly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challenge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8485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GWAS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allele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Principal component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(PCA)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ancestry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Kinship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PCA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kinship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demographic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misleading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1622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4955B-FFED-AFD3-EA87-026CC2E4C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B199921-49F1-4DB8-4846-44B06AC512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7030B31C-6D94-4D3E-2E49-5FDC6BD6B9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GWAS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allele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subpopulations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Principal component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(PCA)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ancestry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Kinship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PCA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kinship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demographic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misleading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41D5D62-E24C-2D71-22CB-FD0CCE175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7428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PLINK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GWAS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preprocessing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BOLT-LMM and GEMMA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effcient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-model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handle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PLINK as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Swiss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knife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foundational-while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BOLT-LMM and GEMMA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high-performance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ingenuity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behind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impressive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otherwise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weeks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6796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Manhattan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display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signiffcance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resemble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line|hence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QQ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expected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confounding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role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inspected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Do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regions?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much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ourselves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7258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one of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5-methylcytosine (5mC),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cytosine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primarily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dinucleotides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sites|known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islands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regulatory regions.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on top of DNA.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unchanged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file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Unix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file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denied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7149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28BCD-F5E8-D02F-3F9E-267EEBC32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A777A1A-BA43-DDA8-8107-AAE3145D0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0F1D000-5C6C-2AA6-F0D3-D975A1471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one of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5-methylcytosine (5mC),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cytosine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primarily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dinucleotides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sites|known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islands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regulatory regions.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on top of DNA.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unchanged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file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Unix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file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denied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network?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10E446-3239-6213-E6F8-17D298808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08386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2384D-7C13-A921-5446-6A0AD8894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464E8C83-F300-C920-AC0E-5EC35BD6F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7C29F28-384D-AB96-0B45-B692BC052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one of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5-methylcytosine (5mC),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cytosine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primarily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dinucleotides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sites|known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islands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regulatory regions.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on top of DNA.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unchanged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file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permissions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Unix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file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denied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network?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ACCE174-8512-C492-BBCD-4C0104FC8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302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high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Enhancers|regulatory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imprinting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parent-specific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allele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in a software system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A"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B."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extremely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imprinted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divisions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be? Too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rigid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can't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2488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of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 cant big data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gigabytes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networks|gene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networks, 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ciently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multi-layered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essence of com-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4064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fascinating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metabolic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age|sometimes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timestamps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 le system,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quietly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footprint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32749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Steve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Horvath's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widespread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Using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elastic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Horvath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set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elegant: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model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coordinated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well-chosen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metrics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CPU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I/O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Horvath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2473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GrimAge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morbidity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lifespan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proxies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smoking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inammatory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reminder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body.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years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inuences|stress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diet, environment.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prompts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recorder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life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6502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1C666-D06F-E9DD-55E6-4DA3729F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0EEE0B0-65E3-CEFB-2877-33E754CC3C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FB6933E6-1996-B5CF-7CF8-ABB608CD9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240D655-93CE-8F8D-CF15-1F84863BB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46876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permanent.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re-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accumulated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accomplish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TET en-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zymes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oxidize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5mC to 5hmC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derivatives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and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altogether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system reset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rewrites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reprogramming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embryogenesis|and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of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remarkable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56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5572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one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-standard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 te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 te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unmethylated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cytosines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uracils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cytosines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unchanged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resolution.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unmethy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cytosines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indirectly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 te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treatment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yourself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a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975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704E6-E2BB-B07D-0F8B-443CB610B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DA757EB9-7DCC-FFE4-1D35-939003B300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11452BD-C9FE-43C0-6D65-6A19BE3C3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one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-standard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 te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 te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unmethylated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cytosines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uracils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cytosines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unchanged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resolution.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unmethy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cytosines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indirectly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 te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treatment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damages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yourself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a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8220431-4E81-1F07-26ED-3F760E647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58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43431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 te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5mC from 5-hydroxymethylcytosine (5hmC),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intermediate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Oxidative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 te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troduces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oxidation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step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5hmC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form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separately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5mC.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encrypted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identical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until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decryption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the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5hmC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pecially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59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76623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Nanopore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DNA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nanopore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disruptions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models|often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networks|translate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challenge: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data in real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chemistries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60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80694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57341-71D2-6284-7553-E62AB3DBF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61133F33-19AB-FF52-B1ED-FCB5C3B7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14EDC33-509D-B60F-B1D0-8BFC739D6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Nanopore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DNA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nanopore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disruptions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models|often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networks|translate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pattern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recognition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challenge: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 data in real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generalize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chemistries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2B66D65-CB5A-AE15-4B33-FC76DA53A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61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2789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tackle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bioinformatics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 the problem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First,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ref-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single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phisms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deletions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annotation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network modeling.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data),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performance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63405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crucial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Bismark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 te-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MethylKit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Nanopolish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nanopore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pipeline|alignment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reproducibility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tolerate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drops.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62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90927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protein{DNA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ChIP-seq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immunoprecipitation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 of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immunoprecipitates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DNA{protein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 es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magnet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par-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keyword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hotspots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63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90960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E9466-0722-ABD5-4714-DF7DA0E3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319F0C7F-F663-32F8-2C67-8A55A7738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D18D021-E4F2-3D80-9E26-F7365B7A0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want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protein{DNA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ChIP-seq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immunoprecipitation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 of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immunoprecipitates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DNA{protein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 es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magnet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par-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ticular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keyword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hotspots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575BAE4-F003-6CA3-B990-A46D891EA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64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02419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ChIP-seq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pileup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peak-calling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regions|\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"|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MACS2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modeling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background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Genrich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ATAC-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DNase-seq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one-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65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99904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ATAC-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DNase-seq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regions|the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bind.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DNA.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ATAC-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Tn5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transposase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insert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DNase-seq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enzyme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open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unlocked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67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6282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D18D-E325-B4A1-CE64-737AFA92A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9FEA9FB-97FD-255D-89FD-8DD3D5F6F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1A922D0C-FE1B-E34C-7AAE-B8F5624875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ATAC-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DNase-seq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regions|the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bind.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DNA.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ATAC-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Tn5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transposase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insert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DNase-seq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enzyme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landscape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open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unlocked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regulatory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E473C85-68D5-7701-95AB-90F0BD704F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68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34237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data|methylation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ChIP-seq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ATAC-seq|we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ChromHMM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Segway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Markov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Bayesian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dimensional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challenge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underlying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heterogeneous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as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toward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design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disparate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69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9355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remarkable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piece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engineering: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sequences|TTAGGG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humans|located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plastic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end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shoelaces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shoelaces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unusable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mistaken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inappropriate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safeguarded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Shelterin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\I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broken|please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not  x me."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end-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problem.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polymerase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fascinating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countdown,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long-lived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species|or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cells|manage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decades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70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86485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AFF87-8DB9-ED40-1D31-670D6044F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94582109-1129-1429-F03F-0A121ED9D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49A8010-8CF0-AECC-6269-E8A82F8CE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remarkable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piece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engineering: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sequences|TTAGGG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humans|located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the plastic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end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shoelaces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shoelaces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unusable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mistaken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inappropriate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safeguarded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Shelterin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\I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broken|please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not  x me."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end-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problem.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polymerase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cannot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fascinating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countdown,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long-lived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species|or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cells|manage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decades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AB627B0-7770-C06E-7E86-04356A161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71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2379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counteract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shortening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ribonucleo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enzyme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TTAGGG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much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periodically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protective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shoelaces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somatic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not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nitely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germline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telom-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preserve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proliferative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Interestingly|and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perhaps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concerningly|many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immortal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restoring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tumor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escape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replicative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reactivation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trick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renewal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loophole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263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UCSC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comprehensive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BLAST, BWA,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Bowtie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ciently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FASTA, GFF, and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pipelines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yourself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happen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robust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maintaining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anno-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well-structured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system?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highlights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role of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modern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105622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senescence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permanent, non-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Senescent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accumulate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secrete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inammatory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tributing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dysfunction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fail-safe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mechanism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dangerously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telomeres|potentially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genomes|to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body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retirement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But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accumulation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retired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inammation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impaired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regeneration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age-related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trade-o 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Senescence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life,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accelerate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design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therapies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conicting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73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85173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whole-genome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(WGS),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Telomerecat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Telseq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Telomerecat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aneuploidy and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Telseq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genome-wide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melody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appears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audio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caveats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struggles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regions, and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protocols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74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40789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biomarker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telom-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associated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dynamics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tissues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lifestyle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inammation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epigenetic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clocks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Telomere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piece|an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one|of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much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puzzle.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scientists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certain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75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38520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manipulating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perturbation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o er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toolkit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knocked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silenced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interventions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pathways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software system.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pectedly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role.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perturbation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interventions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target,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unintended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76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2702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earliest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harnesses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 RNA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small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bind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complementary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degradation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shredded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ectively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to the mRNA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ne-tuners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knockdown.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thermodynamics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secondary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modeling.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earliest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bioinformatics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intersects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design.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77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99043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6E2D3-0EC5-5A7B-F0C9-A071BFF50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6DAC9405-18CC-BDD9-989C-C902783E9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8330C074-CA95-23C5-2959-BC13697CD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earliest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harnesses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own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 RNA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small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interfering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bind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complementary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degradation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intercepted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shredded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ectively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to the mRNA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ne-tuners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knockdown.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25EF301-50D4-C124-8CF9-7D99FE737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78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420540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0E52D-D68C-4A32-23BB-3D88BB61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B12AEFF-D696-A56B-9982-34F1D84C8A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F7A539BF-60B2-2800-83C1-99148CEE3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CRISPR-Cas9 system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revolutionized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perturbation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Cas9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double-strand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gene|a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knockout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dCas9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Cas9)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CRISPRi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CRISPRa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CRISPR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scissors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precision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dimmer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o ,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throughput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challenge: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Cas9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O -target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97181E6-17B9-A6E3-D3B8-175DB8A160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79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3257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CRISPR-Cas9 system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revolutionized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perturbation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Cas9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double-strand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gene|a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knockout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dCas9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Cas9)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CRISPRi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CRISPRa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CRISPR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scissors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precision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dimmer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o ,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throughput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challenge: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Cas9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O -target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80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57380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CRISPR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genome-wide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single ex-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selection|such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survival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drug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ment|sequencing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 es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depleted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conceptually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software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par-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succeed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challenge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abundance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proliferation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coverage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multiplicity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appropriate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controls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distinguish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81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712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ectiveness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CRISPR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heavily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RNA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gRNA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design.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on-target e ciency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minimize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o -target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motifs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genome-wide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learning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prioritize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robust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system: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precision,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unintended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ciently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o -target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82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8523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we've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and the role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in the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place.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DNA|A, C, G, and T.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earliest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was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groundbreaking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order of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DNA fragment for the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Sanger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expensive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set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bulky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modern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evolved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evolu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trajectory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yourself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signals|uorescence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disruptions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data|into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420676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 cant. Tools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MAGeCK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CRISPResso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tify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depleted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A/B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large-scale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tributed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error modeling,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insights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perturba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types|siRNA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CRISPR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knockout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CRISPRi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a|to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perturbation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understood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equipped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broader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integration|combining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epigenomic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83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7470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engineering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biology|designing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devices,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modeling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software engineering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Just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software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biologists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de 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challenge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greater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interconnected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design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robust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84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91657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enhancers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ribosome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(RBS) a 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e ciency.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software.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mix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achieve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RBS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RBS.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RBS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unexpected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85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59323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toggle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Oscillators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rhythmic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ip-ops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feedback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minor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part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alter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system: timing, feedback,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performance.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86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66859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946A1-E359-0441-C4C9-F2940BA52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2D919AD-9A31-853F-97CD-EB699F386F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B99D59B-62DE-2C9D-BF55-5C1BE242A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toggle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Oscillators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rhythmic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ip-ops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careful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feedback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minor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part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alter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Think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system: timing, feedback, and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inuence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performance.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A4072EF-D07F-C976-13AA-D86CFE7D5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2236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CRISPR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programmable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Using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CRISPRi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CRISPRa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AND, OR,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controlling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protein X;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shut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down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essence of CRISPR-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accounting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88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01148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Ordinary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model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dynamics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expression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uctuations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system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constructing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deterministic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stochastic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nuisance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89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9595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modeling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CellDesigner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biochemical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COPASI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quantitative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analogous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software engineering,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bridging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gap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90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319990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facilitate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BioBricks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iGEM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competition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community-driven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SBOL (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Language)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Standardization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reproducibility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interoperability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scalability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akin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accepted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software development.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91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14254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exciting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biosensors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cellular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synthetic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circuits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therapeutic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networks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decision-making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engineering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biology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92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0309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Next-generation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NGS,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revolutionized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parallel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single DNA fragment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NGS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platforms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one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concurrently|except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not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idea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broken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small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pieces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sequenced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reassembled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nologies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dramatically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genomes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decades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breaking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ments|and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stitching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together|a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curacy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assembly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7823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 of NGS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particularly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Illumina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First, 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attached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surface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undergo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ampli 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DNA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Then,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uorescently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 system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high-resolution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bit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scanning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cycles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millions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clusters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length|typically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around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100{300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re-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large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someone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shredded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strips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would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 hard to piece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together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problem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bioinformaticians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face with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350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overcome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long-read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Oxford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Nanopore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hundreds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thousands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repetitive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regions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rearrangements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struggle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Nanopore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sequencing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wonderfully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elegant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single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disrupts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electrical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characteristic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the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rather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PacBio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real-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uorescence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polymerase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incorporates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transformative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but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trade-o s: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typically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noisier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data.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strategies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a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scientist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correct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high-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5E04E-149A-E740-B7B3-7A7A5A6BCDC1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746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33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23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3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33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33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23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33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23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33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23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33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23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8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37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38.svg"/><Relationship Id="rId15" Type="http://schemas.openxmlformats.org/officeDocument/2006/relationships/image" Target="../media/image23.svg"/><Relationship Id="rId10" Type="http://schemas.openxmlformats.org/officeDocument/2006/relationships/image" Target="../media/image12.png"/><Relationship Id="rId4" Type="http://schemas.openxmlformats.org/officeDocument/2006/relationships/image" Target="../media/image37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2.png"/><Relationship Id="rId5" Type="http://schemas.openxmlformats.org/officeDocument/2006/relationships/image" Target="../media/image37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48.jpe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49.jpe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51.jpe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5.svg"/><Relationship Id="rId5" Type="http://schemas.openxmlformats.org/officeDocument/2006/relationships/image" Target="../media/image46.svg"/><Relationship Id="rId15" Type="http://schemas.openxmlformats.org/officeDocument/2006/relationships/image" Target="../media/image23.svg"/><Relationship Id="rId10" Type="http://schemas.openxmlformats.org/officeDocument/2006/relationships/image" Target="../media/image14.png"/><Relationship Id="rId4" Type="http://schemas.openxmlformats.org/officeDocument/2006/relationships/image" Target="../media/image45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54.jpe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14.png"/><Relationship Id="rId5" Type="http://schemas.openxmlformats.org/officeDocument/2006/relationships/image" Target="../media/image45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7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57.jpe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7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8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17" Type="http://schemas.openxmlformats.org/officeDocument/2006/relationships/image" Target="../media/image59.jpe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5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5" Type="http://schemas.openxmlformats.org/officeDocument/2006/relationships/image" Target="../media/image22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9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14.png"/><Relationship Id="rId5" Type="http://schemas.openxmlformats.org/officeDocument/2006/relationships/image" Target="../media/image55.png"/><Relationship Id="rId15" Type="http://schemas.openxmlformats.org/officeDocument/2006/relationships/image" Target="../media/image22.png"/><Relationship Id="rId10" Type="http://schemas.openxmlformats.org/officeDocument/2006/relationships/image" Target="../media/image13.svg"/><Relationship Id="rId4" Type="http://schemas.openxmlformats.org/officeDocument/2006/relationships/image" Target="../media/image5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61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5" Type="http://schemas.openxmlformats.org/officeDocument/2006/relationships/image" Target="../media/image23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sv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ideo 7" title="Obrócona podwójna szesnastka">
            <a:hlinkClick r:id="" action="ppaction://media"/>
            <a:extLst>
              <a:ext uri="{FF2B5EF4-FFF2-40B4-BE49-F238E27FC236}">
                <a16:creationId xmlns:a16="http://schemas.microsoft.com/office/drawing/2014/main" id="{AA75C994-744E-E2B2-8E35-3D4D63AF5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Dowolny kształt 8">
            <a:extLst>
              <a:ext uri="{FF2B5EF4-FFF2-40B4-BE49-F238E27FC236}">
                <a16:creationId xmlns:a16="http://schemas.microsoft.com/office/drawing/2014/main" id="{F75F1157-CB13-F31D-763B-A0670A3114C4}"/>
              </a:ext>
            </a:extLst>
          </p:cNvPr>
          <p:cNvSpPr/>
          <p:nvPr/>
        </p:nvSpPr>
        <p:spPr>
          <a:xfrm>
            <a:off x="0" y="1"/>
            <a:ext cx="9144000" cy="5143500"/>
          </a:xfrm>
          <a:custGeom>
            <a:avLst/>
            <a:gdLst>
              <a:gd name="connsiteX0" fmla="*/ 1959112 w 12192000"/>
              <a:gd name="connsiteY0" fmla="*/ 2543628 h 6858000"/>
              <a:gd name="connsiteX1" fmla="*/ 1811547 w 12192000"/>
              <a:gd name="connsiteY1" fmla="*/ 2691193 h 6858000"/>
              <a:gd name="connsiteX2" fmla="*/ 1811547 w 12192000"/>
              <a:gd name="connsiteY2" fmla="*/ 3281435 h 6858000"/>
              <a:gd name="connsiteX3" fmla="*/ 1959112 w 12192000"/>
              <a:gd name="connsiteY3" fmla="*/ 3429000 h 6858000"/>
              <a:gd name="connsiteX4" fmla="*/ 9859077 w 12192000"/>
              <a:gd name="connsiteY4" fmla="*/ 3429000 h 6858000"/>
              <a:gd name="connsiteX5" fmla="*/ 10006642 w 12192000"/>
              <a:gd name="connsiteY5" fmla="*/ 3281435 h 6858000"/>
              <a:gd name="connsiteX6" fmla="*/ 10006642 w 12192000"/>
              <a:gd name="connsiteY6" fmla="*/ 2691193 h 6858000"/>
              <a:gd name="connsiteX7" fmla="*/ 9859077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959112" y="2543628"/>
                </a:moveTo>
                <a:cubicBezTo>
                  <a:pt x="1877614" y="2543628"/>
                  <a:pt x="1811547" y="2609695"/>
                  <a:pt x="1811547" y="2691193"/>
                </a:cubicBezTo>
                <a:lnTo>
                  <a:pt x="1811547" y="3281435"/>
                </a:lnTo>
                <a:cubicBezTo>
                  <a:pt x="1811547" y="3362933"/>
                  <a:pt x="1877614" y="3429000"/>
                  <a:pt x="1959112" y="3429000"/>
                </a:cubicBezTo>
                <a:lnTo>
                  <a:pt x="9859077" y="3429000"/>
                </a:lnTo>
                <a:cubicBezTo>
                  <a:pt x="9940575" y="3429000"/>
                  <a:pt x="10006642" y="3362933"/>
                  <a:pt x="10006642" y="3281435"/>
                </a:cubicBezTo>
                <a:lnTo>
                  <a:pt x="10006642" y="2691193"/>
                </a:lnTo>
                <a:cubicBezTo>
                  <a:pt x="10006642" y="2609695"/>
                  <a:pt x="9940575" y="2543628"/>
                  <a:pt x="9859077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0" name="Tytuł 66">
            <a:extLst>
              <a:ext uri="{FF2B5EF4-FFF2-40B4-BE49-F238E27FC236}">
                <a16:creationId xmlns:a16="http://schemas.microsoft.com/office/drawing/2014/main" id="{BCEE2D96-3AF3-46F0-6533-C2466327D849}"/>
              </a:ext>
            </a:extLst>
          </p:cNvPr>
          <p:cNvSpPr txBox="1">
            <a:spLocks/>
          </p:cNvSpPr>
          <p:nvPr/>
        </p:nvSpPr>
        <p:spPr>
          <a:xfrm>
            <a:off x="0" y="3720339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11" name="Tytuł 66">
            <a:extLst>
              <a:ext uri="{FF2B5EF4-FFF2-40B4-BE49-F238E27FC236}">
                <a16:creationId xmlns:a16="http://schemas.microsoft.com/office/drawing/2014/main" id="{A080CCB3-2F9E-A093-C091-536F4ED88EC7}"/>
              </a:ext>
            </a:extLst>
          </p:cNvPr>
          <p:cNvSpPr txBox="1">
            <a:spLocks/>
          </p:cNvSpPr>
          <p:nvPr/>
        </p:nvSpPr>
        <p:spPr>
          <a:xfrm>
            <a:off x="0" y="4164955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E3F83C6-C7C5-82D3-6A2A-EC15244CA110}"/>
              </a:ext>
            </a:extLst>
          </p:cNvPr>
          <p:cNvSpPr txBox="1"/>
          <p:nvPr/>
        </p:nvSpPr>
        <p:spPr>
          <a:xfrm>
            <a:off x="2253344" y="1845851"/>
            <a:ext cx="5207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400" dirty="0" err="1"/>
              <a:t>Genomic</a:t>
            </a:r>
            <a:r>
              <a:rPr lang="pl-PL" sz="4400" dirty="0"/>
              <a:t> </a:t>
            </a:r>
            <a:r>
              <a:rPr lang="pl-PL" sz="4400" dirty="0" err="1"/>
              <a:t>foundations</a:t>
            </a:r>
            <a:endParaRPr lang="pl-PL" sz="4400" dirty="0"/>
          </a:p>
        </p:txBody>
      </p:sp>
      <p:pic>
        <p:nvPicPr>
          <p:cNvPr id="15" name="Grafika 14" descr="DNA z wypełnieniem pełnym">
            <a:extLst>
              <a:ext uri="{FF2B5EF4-FFF2-40B4-BE49-F238E27FC236}">
                <a16:creationId xmlns:a16="http://schemas.microsoft.com/office/drawing/2014/main" id="{905BE5CA-54BE-A34F-8142-A7F58E480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491343" y="1853291"/>
            <a:ext cx="762001" cy="762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L</a:t>
            </a:r>
            <a:r>
              <a:rPr sz="3200">
                <a:solidFill>
                  <a:srgbClr val="FFFFFF"/>
                </a:solidFill>
              </a:rPr>
              <a:t>ONG-READ SEQUENCING: PACBIO, ONT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Read lengths up to 100 kb or more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Higher raw error rates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Useful for structural variant detection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Resolving repeats and complex regions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1062AFA-0715-89DF-0510-115CBC195FB8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D2AA86E-1A4A-0ECB-23F2-CDA009C9552E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0F10A4F-2CAB-6BEF-90E8-3B0FC38F09B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53DD53CC-720D-7E58-15BC-FFBC04848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433413E-C1FE-C1B9-791E-4369A49D0B29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FB787E2-4609-092E-79EE-F4CE736C7047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66B12213-89F7-A9AF-74C2-B91CB486A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B744C78-5233-4BE1-9ABC-F408768C72F1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D1CC22A-81DF-4572-2782-0C8A9B1ADA0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7C866FE5-4BEF-1C37-8C79-6865B43C0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217C23F-6060-4763-1059-C296C6026299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8B4BB2B-D3D8-AC7F-9144-B92965A2AF3A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85BCC5E6-83CB-7AB2-6EA1-65109E5DB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A686949-B4AE-A647-FDAE-44A25E4CAC69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8F0195A-3FF9-77E6-81C0-21470609E0AB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5BF9F228-6EFF-A928-763B-EBFD60A2F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75852EE-EAF7-35F7-FDD5-1781CA64BE2E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94F5A03-A7F0-779E-DFD7-7FDBEB6C0961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76A843C4-7CBC-E522-2089-7797D484B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0A8F838-3858-A8C1-4FB1-94D77D98742F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4E470F5-A3C9-3C85-A9E3-9161AE2D896E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E9E5FB1F-F77C-D7A9-593B-F870CFDCD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60A637-2E8F-C6EE-C40B-E6EFB2EC7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6B1209D-F4F1-E40E-F943-236C9FEC82CA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B37F658-2B98-3782-1735-01889EDEF9D1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EDC4587-950F-BCAB-3CFE-0A839C67249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5DCA0143-FDD2-27AE-7939-E5DAF600E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18AD8B9-E056-5CB2-EAC5-4F6411C23E4F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BCDAA26-FCD7-91C5-D5BF-650FB7CA23D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3EE6C658-350C-00DD-C234-85A99F389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F7E5ED1-49F6-4609-6EB8-B66AB9ECB363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132B87E-4FE2-D597-B433-9DD1AA5019C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34695024-F61B-432C-B9E4-23215F049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0D54C1B-FE7C-FD18-1A36-6D2D877B6247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D0C0C95-8D52-D880-18AD-371E18F7950E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10E6556E-8D17-331F-40C7-7BEBC726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6A90812-7E2A-FDBF-C3A6-939A67E94CB5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2D871E1-F8FB-222E-BDBB-0FCD4D0CE108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3E07EEA6-1EF9-301B-D766-50E5EFBE0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A98FA64-FF3E-E195-8853-30DDB61204F8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135F76B-72A7-E61B-CD58-3BAE31E4F5D2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3C63CAEA-C7ED-43B3-C6B6-F45504E22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882C686-D0CB-7C37-FC24-031EE5C489FA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1AA7071-7022-2C4C-C00C-D1420BF4EC7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014974F8-6F83-14B2-9E7F-502B83EC9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sp>
        <p:nvSpPr>
          <p:cNvPr id="3" name="TitleBox">
            <a:extLst>
              <a:ext uri="{FF2B5EF4-FFF2-40B4-BE49-F238E27FC236}">
                <a16:creationId xmlns:a16="http://schemas.microsoft.com/office/drawing/2014/main" id="{011EF6CE-CC1E-0A15-CF3F-B0A0D8481B4B}"/>
              </a:ext>
            </a:extLst>
          </p:cNvPr>
          <p:cNvSpPr txBox="1"/>
          <p:nvPr/>
        </p:nvSpPr>
        <p:spPr>
          <a:xfrm>
            <a:off x="3542959" y="182880"/>
            <a:ext cx="29724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L</a:t>
            </a:r>
            <a:r>
              <a:rPr sz="3200" dirty="0">
                <a:solidFill>
                  <a:srgbClr val="FFFFFF"/>
                </a:solidFill>
              </a:rPr>
              <a:t>I</a:t>
            </a:r>
            <a:r>
              <a:rPr lang="pl-PL" sz="3200" dirty="0">
                <a:solidFill>
                  <a:srgbClr val="FFFFFF"/>
                </a:solidFill>
              </a:rPr>
              <a:t>NKED</a:t>
            </a:r>
            <a:r>
              <a:rPr sz="3200" dirty="0">
                <a:solidFill>
                  <a:srgbClr val="FFFFFF"/>
                </a:solidFill>
              </a:rPr>
              <a:t> READS</a:t>
            </a:r>
          </a:p>
        </p:txBody>
      </p:sp>
      <p:pic>
        <p:nvPicPr>
          <p:cNvPr id="6148" name="Picture 4" descr="10X genomics data and assembly with Supernova | UC Davis Bioinformatics ...">
            <a:extLst>
              <a:ext uri="{FF2B5EF4-FFF2-40B4-BE49-F238E27FC236}">
                <a16:creationId xmlns:a16="http://schemas.microsoft.com/office/drawing/2014/main" id="{FA4C0A04-1690-C5CA-B633-2B161BB5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69" y="872824"/>
            <a:ext cx="6415052" cy="41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2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35E84A-C1EE-CB02-4BBB-C3B6CC320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zaokrąglony 3">
            <a:extLst>
              <a:ext uri="{FF2B5EF4-FFF2-40B4-BE49-F238E27FC236}">
                <a16:creationId xmlns:a16="http://schemas.microsoft.com/office/drawing/2014/main" id="{D7667B08-4D11-C95A-0032-5386BB9011F2}"/>
              </a:ext>
            </a:extLst>
          </p:cNvPr>
          <p:cNvSpPr/>
          <p:nvPr/>
        </p:nvSpPr>
        <p:spPr>
          <a:xfrm>
            <a:off x="2712811" y="889363"/>
            <a:ext cx="4509372" cy="4140335"/>
          </a:xfrm>
          <a:prstGeom prst="roundRect">
            <a:avLst>
              <a:gd name="adj" fmla="val 720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05B3253-CD8E-013A-9D47-0BCC5BB8C0F1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86299CC-6FC5-2C8B-E16A-36E82C3F4A39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1B32BDE-E5C6-69A7-DF17-CE0069109FD6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6F8DE97B-F9B9-D4E1-128C-5F33141BC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9EB198D-1E74-A642-0203-C2C615D4D165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B0A1666-CBFA-BA71-F137-5C2F2E0536D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794F33B5-05A1-F481-A8BA-591E6AF03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2A1140E-403A-A5CC-0AD6-3DE80E2AAFA5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8D117FC-C8E5-9741-7343-FA5C4DE2752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D462C07C-759A-B544-C1F0-1E7615418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6EE74FF-02AD-4DD3-0DE4-54A6267D126A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10B793D-521E-8B96-2EF3-79EF7AF033E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DA3824DC-A324-1888-2A66-8D89A74F2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1AF4A2C-166D-03D8-115D-B13E93222C01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323C361-FBA8-0769-D550-CF910041377A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75279EF2-C3C2-700C-643A-9C5E551F6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6D8C8DD-8F6C-9F9A-B90C-66336FDB36D4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45B8CF5-8F98-7282-B29E-AF63B10AB83F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6DEC580C-733F-0161-9E22-A1BF56C09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769B753-9A79-13DA-80BD-9CCF29302F4F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0E392B5-9C02-7F72-AF7B-EF109C380FFB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F2BED025-1507-17B0-2797-A5454295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6146" name="Picture 2" descr="Sequencing 101: Understanding Accuracy in DNA Sequencing - PacBio">
            <a:extLst>
              <a:ext uri="{FF2B5EF4-FFF2-40B4-BE49-F238E27FC236}">
                <a16:creationId xmlns:a16="http://schemas.microsoft.com/office/drawing/2014/main" id="{2524B4FA-9498-EE79-3D52-64B84547E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6"/>
          <a:stretch>
            <a:fillRect/>
          </a:stretch>
        </p:blipFill>
        <p:spPr bwMode="auto">
          <a:xfrm>
            <a:off x="2712811" y="936857"/>
            <a:ext cx="4297589" cy="404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Box">
            <a:extLst>
              <a:ext uri="{FF2B5EF4-FFF2-40B4-BE49-F238E27FC236}">
                <a16:creationId xmlns:a16="http://schemas.microsoft.com/office/drawing/2014/main" id="{B65F2D8F-92C9-8B9A-2BFE-59D8F06CC422}"/>
              </a:ext>
            </a:extLst>
          </p:cNvPr>
          <p:cNvSpPr txBox="1"/>
          <p:nvPr/>
        </p:nvSpPr>
        <p:spPr>
          <a:xfrm>
            <a:off x="3845926" y="182880"/>
            <a:ext cx="23665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H</a:t>
            </a:r>
            <a:r>
              <a:rPr sz="3200" dirty="0">
                <a:solidFill>
                  <a:srgbClr val="FFFFFF"/>
                </a:solidFill>
              </a:rPr>
              <a:t>IFI READS</a:t>
            </a:r>
          </a:p>
        </p:txBody>
      </p:sp>
    </p:spTree>
    <p:extLst>
      <p:ext uri="{BB962C8B-B14F-4D97-AF65-F5344CB8AC3E}">
        <p14:creationId xmlns:p14="http://schemas.microsoft.com/office/powerpoint/2010/main" val="190953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rostokąt zaokrąglony 29">
            <a:extLst>
              <a:ext uri="{FF2B5EF4-FFF2-40B4-BE49-F238E27FC236}">
                <a16:creationId xmlns:a16="http://schemas.microsoft.com/office/drawing/2014/main" id="{6A405AEE-5456-662F-BA93-7FD9AFBDE089}"/>
              </a:ext>
            </a:extLst>
          </p:cNvPr>
          <p:cNvSpPr/>
          <p:nvPr/>
        </p:nvSpPr>
        <p:spPr>
          <a:xfrm>
            <a:off x="1371600" y="872824"/>
            <a:ext cx="7683216" cy="4140335"/>
          </a:xfrm>
          <a:prstGeom prst="roundRect">
            <a:avLst>
              <a:gd name="adj" fmla="val 720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L</a:t>
            </a:r>
            <a:r>
              <a:rPr sz="3200" dirty="0">
                <a:solidFill>
                  <a:srgbClr val="FFFFFF"/>
                </a:solidFill>
              </a:rPr>
              <a:t>INKED READS AND HIFI READS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7E544BB-4AD5-C5D5-0D55-08100F551DD5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BF35E07-F86D-DB10-0FA5-EEDBF78F2C23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2F0A19E-6C86-1D79-53D2-92F643D0770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718E8785-6C4A-2EE2-A9C9-A40C505FA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8C7EA93-5AC3-3914-485A-64EA178436AD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1659BCB-3AA0-F7AC-006F-5F1C08026FDB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9A82C0C2-82EB-6206-859E-EBC2BD4E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CF29159-B60F-D930-E4D6-878A6DF1E297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70793BC-6608-60BA-58FE-D40E2A39007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2097C94A-30ED-B193-E9AB-8C343730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6C08B56-31AF-EA54-F488-DD3239CFB767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5845021-77F6-5873-9E89-28F4245C7470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AE1CAEB6-7A13-D489-B3FB-3A8596161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C9DEFB-CED8-8BFA-278B-AC8EF3223937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313753C-3BDE-0AE9-1A21-41607D57B595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6D1C5021-4905-4354-203A-86641F24B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B5ECBC1-F756-C8B0-20CB-1ACD954F4BE4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7CFC7D1-A231-88F7-1A58-BDDA926028BD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CCC79783-FDBF-7219-18BB-568E96A95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84DA7AF-E45F-9EDA-DADE-650A39D1366E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0C26B7E-804F-55FD-0CE9-B3287F35851C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9DD39D2E-C893-F6B2-04C7-4AD8F4144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0E2662DA-B427-6FDA-2C83-F6920B8B39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59850"/>
              </p:ext>
            </p:extLst>
          </p:nvPr>
        </p:nvGraphicFramePr>
        <p:xfrm>
          <a:off x="1386144" y="968618"/>
          <a:ext cx="7687568" cy="3901440"/>
        </p:xfrm>
        <a:graphic>
          <a:graphicData uri="http://schemas.openxmlformats.org/drawingml/2006/table">
            <a:tbl>
              <a:tblPr/>
              <a:tblGrid>
                <a:gridCol w="1516124">
                  <a:extLst>
                    <a:ext uri="{9D8B030D-6E8A-4147-A177-3AD203B41FA5}">
                      <a16:colId xmlns:a16="http://schemas.microsoft.com/office/drawing/2014/main" val="3540297573"/>
                    </a:ext>
                  </a:extLst>
                </a:gridCol>
                <a:gridCol w="3530510">
                  <a:extLst>
                    <a:ext uri="{9D8B030D-6E8A-4147-A177-3AD203B41FA5}">
                      <a16:colId xmlns:a16="http://schemas.microsoft.com/office/drawing/2014/main" val="441863480"/>
                    </a:ext>
                  </a:extLst>
                </a:gridCol>
                <a:gridCol w="2640934">
                  <a:extLst>
                    <a:ext uri="{9D8B030D-6E8A-4147-A177-3AD203B41FA5}">
                      <a16:colId xmlns:a16="http://schemas.microsoft.com/office/drawing/2014/main" val="26561582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 err="1"/>
                        <a:t>Feature</a:t>
                      </a:r>
                      <a:endParaRPr lang="pl-PL" sz="22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Linked Reads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 err="1"/>
                        <a:t>HiFi</a:t>
                      </a:r>
                      <a:r>
                        <a:rPr lang="pl-PL" sz="2200" b="1" dirty="0"/>
                        <a:t> </a:t>
                      </a:r>
                      <a:r>
                        <a:rPr lang="pl-PL" sz="2200" b="1" dirty="0" err="1"/>
                        <a:t>Reads</a:t>
                      </a:r>
                      <a:endParaRPr lang="pl-PL" sz="2200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1522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Technology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10X Genomics Chromium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PacBio SMRT (CCS)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351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Read length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Short reads (150 bp) grouped into virtual long reads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Single long reads (10–25 kb)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105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Accuracy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Same as short reads (very high)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Extremely high (≥99.9%)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129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Purpose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Long-range info, phasing, structural variants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Assembly, SVs, repeat resolution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728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Key idea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Barcoded partitions reconstruct context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/>
                        <a:t>Multi-pass </a:t>
                      </a:r>
                      <a:r>
                        <a:rPr lang="pl-PL" sz="2200" dirty="0" err="1"/>
                        <a:t>consensus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increases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accuracy</a:t>
                      </a:r>
                      <a:endParaRPr lang="pl-PL" sz="22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6057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875660" y="182880"/>
            <a:ext cx="830708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F</a:t>
            </a:r>
            <a:r>
              <a:rPr sz="3200" dirty="0">
                <a:solidFill>
                  <a:srgbClr val="FFFFFF"/>
                </a:solidFill>
              </a:rPr>
              <a:t>ORMATS: FASTQ, BAM/CRAM, GFF/GTF, BED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📄 FASTQ: raw reads with quality scores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🗂️ BAM/CRAM: aligned reads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📝 GFF/GTF: gene annotations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📍 BED: genomic regions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A68504D-5CD7-8C54-7AB2-AE213F23C98F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3B9E6C2-24E9-38DE-221C-96A9446B32F4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0533AC1-3E63-A567-1C6B-1927604BB3A3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149F34B4-DDFE-C750-DC8E-2D9A1F8B6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B112C46-9C10-F068-B7FF-9CFDD839EBF5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BB5751F-8AFA-4243-8AC5-3C7F1F0D835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8956EE4A-7EA0-93DE-A238-660225B4D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CB6C909-CDDE-5985-980E-AB735546B08A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AD4EB95-0407-FE99-F8A0-7B5679ADFC1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9B0FB630-1046-BBE6-1B74-1D5711982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DA4EDAF-FCAA-1D55-1FC2-0A9002955386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5CD4CC7-502D-7F13-2FE8-7CAD3DCDE8EE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4E678629-C58D-97CB-CCFD-AFC2DE37C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F09CEC5-1463-BA28-03D4-A1A5E3B0C703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E07F46D-DE43-154A-8678-C0F38B377E59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9500A37C-6A92-A45B-DACF-0EB0EE6A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17CEB2A-AE0B-CEFA-FD53-DCF8A84660B9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C57E18E-D777-14B1-708D-E8309504519C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FBAFEE11-C770-8315-1C22-857F0D38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0669844-FD91-39D2-32E6-01BB1657BF76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CDAA8C3-59A5-5910-4EEA-3B2A3495966C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107CF542-6A20-0D90-67DB-25E9741D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31696-7F82-36E4-44EF-4DAD9C746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E1515EC-48F3-C141-5E79-C653EF52F529}"/>
              </a:ext>
            </a:extLst>
          </p:cNvPr>
          <p:cNvSpPr txBox="1"/>
          <p:nvPr/>
        </p:nvSpPr>
        <p:spPr>
          <a:xfrm>
            <a:off x="875660" y="182880"/>
            <a:ext cx="830708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F</a:t>
            </a:r>
            <a:r>
              <a:rPr sz="3200" dirty="0">
                <a:solidFill>
                  <a:srgbClr val="FFFFFF"/>
                </a:solidFill>
              </a:rPr>
              <a:t>ORMATS: FASTQ, BAM/CRAM, GFF/GTF, BED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0C6D496-95F0-10A6-D17B-96B59BFEF89F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DD2E2FE-25D4-60D2-A3B3-B016784E040E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EC2143B-14C3-41C7-4480-D29338BC904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ECF8E1D6-7C5F-292C-BD44-795D94E64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208AF92-FDE7-A2B5-C269-AEBB67B062C7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7337517-AA45-FE6D-2E0F-8158A8F602B9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23BF8866-8181-52B6-DC96-D509721FB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7E04480-680D-6B96-E520-285B6434613E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A0E3B6D-447C-33B5-F585-392B0F25B63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F0A7FB05-D700-6668-9EDC-C31E37FDB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FB5635D-EB71-7CCB-F5AF-FE012D8F00B6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59DB2E4-41E5-8D2A-E63F-706FE73B35E6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3D0CC88C-E560-AF2F-C40B-A4B49B92B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DDE26D8-CAB0-AEEE-BBBD-0A525D3C2B36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28B9EDA-E547-2657-0094-2D69346CF59B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1D224754-D604-C240-F982-29B54EC1F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F109FC3-5807-9602-5B75-227DA2A1AB18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B4D5B6A-13F9-E800-3D1F-5BE79B356C1C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FBADC176-53F6-F212-295E-255BE852F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2BE37F8-0DE0-88B8-F079-06FE920945D2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6A94FD8-9008-F8F4-0B43-DA5BFD1E302A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92B38983-B3C2-99CC-ED30-00A5A671C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30" name="Obraz 29" descr="Obraz zawierający tekst, Czcionka, zrzut ekranu, numer&#10;&#10;Zawartość wygenerowana przez AI może być niepoprawna.">
            <a:extLst>
              <a:ext uri="{FF2B5EF4-FFF2-40B4-BE49-F238E27FC236}">
                <a16:creationId xmlns:a16="http://schemas.microsoft.com/office/drawing/2014/main" id="{9F18CCC6-86E4-C950-9E21-C424D3729A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3000" y="1696874"/>
            <a:ext cx="7772400" cy="214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8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I</a:t>
            </a:r>
            <a:r>
              <a:rPr sz="3200">
                <a:solidFill>
                  <a:srgbClr val="FFFFFF"/>
                </a:solidFill>
              </a:rPr>
              <a:t>NDEXING GENOMIC FILES: BAI, CRAI, FAI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📌 Enable fast random access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💾 Required for large BAM/CRAM files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FAI for FASTA indexing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Critical for efficient pipelines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73E7D1E-9501-A39A-8452-731C1EE72E91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8AA6CF8-6656-EDE6-8D41-2FAE52E8F761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76FDDD2-C2DB-D02D-6686-B27D711E83BA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80054647-49FA-4373-76FF-01A23CF23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42FB180-DB29-3FE4-C846-74F24324D995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CF0AC04-E585-6DE3-C10B-D1CA29FE8E57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AE818A8B-9FDE-3D33-303C-9B7FD25D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70B12A1-E7AE-7ECE-30B6-D275E97C9AD3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26E2CE3-79BC-37BB-B507-86D58E9D35A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1E9E5D66-9BF0-2839-1C42-C39A8685A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7208305-A992-0A80-47F1-AE8779C1B3C1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A7ECAB7-F145-69F9-6B01-3A9EF024B847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DD6FF632-196B-92CA-A028-985680ABF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34C23DE-5324-CF55-0CB7-DA8ED4B3A767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DB3DFD8-7532-1114-8DEC-691103CB7FF1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53C7AFEF-50E6-CB1D-9763-6C70A2B06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BBF81D2-D276-EA03-6B2D-D05500F8B768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282397D-3895-C5CD-AE8B-F1A9B8C8DA50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3E5E8AD0-7AE4-35CF-46CC-4834677CE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2049CD0-5739-239B-2ECA-79E458D8E56D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10EA4860-879C-70C1-9B50-1C2886F9A4DA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0E1AE5C6-BDC8-1EF9-08FA-1C9CC28D0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G</a:t>
            </a:r>
            <a:r>
              <a:rPr sz="3200">
                <a:solidFill>
                  <a:srgbClr val="FFFFFF"/>
                </a:solidFill>
              </a:rPr>
              <a:t>ENOME ASSEMBLY: OVERVIEW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07186B1-6C1B-5ED9-6B0E-00A270C31A41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4B365F7-1667-E844-F39A-80C753E52C9C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C43F47D-CFB5-E5E8-BA5D-497716432F6B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0D9E1E85-BABB-2EA4-0A9C-BED9D99B6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39EE757-A936-7D16-5BCB-11F8FCF6A548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959EEE3-0790-A177-C38E-9F7DA3CF0D29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38960ED4-D978-21F3-8103-B77634426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2341D52-454D-E204-338D-515882B4D45C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2B7DD02-7E66-19DB-F7FA-A2E88334C97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3CE2FABA-8331-E928-E0C8-77E721803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A9EAA33-ABFB-8CE1-1A1F-537C1C4B3FE0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4FE7374-C06E-38A6-9F34-A107625C2ED5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D67157B5-A790-0FF0-010F-B6C25228F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9653D5C-DEE6-494B-2922-D47CC6494BAD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53A48F5-0507-5CC6-28A7-0CB575449DAB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8579005E-DC7C-2708-83DA-C7F0860A7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4F88F61-CDDC-4DFD-1C72-28A449A3EAFB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B857ECB-DCB0-5E93-8AA3-1E9BB60498B6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CF7DFE72-B42D-AE13-EFEE-2D0F72B6E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E41A869-DADB-C2C1-C719-D6D3C6322265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1422A8BF-213D-BEEA-02D8-2D2344658466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9FE64B23-9D87-E2E3-F900-34CDA8242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8194" name="Picture 2" descr="Fundamentals of Genome Assembly - YouTube">
            <a:extLst>
              <a:ext uri="{FF2B5EF4-FFF2-40B4-BE49-F238E27FC236}">
                <a16:creationId xmlns:a16="http://schemas.microsoft.com/office/drawing/2014/main" id="{9CE6C312-4982-DA51-4286-2EF4CCB432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0" t="18770" r="19365" b="13732"/>
          <a:stretch>
            <a:fillRect/>
          </a:stretch>
        </p:blipFill>
        <p:spPr bwMode="auto">
          <a:xfrm>
            <a:off x="1735406" y="932888"/>
            <a:ext cx="6741370" cy="387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59152" y="182880"/>
            <a:ext cx="71400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O</a:t>
            </a:r>
            <a:r>
              <a:rPr sz="3200" dirty="0">
                <a:solidFill>
                  <a:srgbClr val="FFFFFF"/>
                </a:solidFill>
              </a:rPr>
              <a:t>VERLAP–LAYOUT–CONSENSUS (OLC)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🔹 Step 1: Find overlaps between reads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Step 2: Layout reads into contigs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Step 3: Consensus sequence calling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Used mainly for long reads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FF279CF-B51B-F67C-FA68-CCDAE5C8AA9E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9930066-8BA1-DAFE-3572-C91E284681D2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48B540D-4050-9B3C-0154-952F4798702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2D0CFC80-C569-DA3C-457D-59D7CBBD6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BAD18A3-DEC3-A9EB-870F-086FD4A729B5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4B4E620-92F3-2B38-36A8-14375226C2B6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860A3FEE-816A-84F3-53FC-A496B1763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238DE33-2178-5B8D-C696-16DE5001097D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24B8B84-3451-876C-D06C-C4A85C3EA1D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6C5F0765-61EA-0163-D929-C1EC60BD3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44508F-E59B-C62C-42D6-F9AF3299AB5B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28FB7F2-6414-F766-0C23-C6AD1AD8FA21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A7BDFA95-AD29-7BE5-7B4D-E11865030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983F7EC-8216-9233-7930-828A8DEBE812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3E3574-F74A-F5FE-1919-7A578592A73F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F1A065E5-737A-C360-98B2-9AE05753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A77FAFE-75E4-13C8-10CB-6D102A62492D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71C6973-01FA-AC61-5EA9-BB5478D24CBA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BCB0DDF1-7777-5DC4-75D8-7613E327F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D0BC410-2EAF-FC3B-7ED1-E1F96ECFA0CD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7C10A46-2A86-2920-7EE7-5601B146F17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2D0CE113-FE72-57F8-B980-2208D5CFF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CB979-B101-25A0-0245-31A20D9A9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EC872470-6F90-3E05-0CA8-8FE2049A76F2}"/>
              </a:ext>
            </a:extLst>
          </p:cNvPr>
          <p:cNvSpPr txBox="1"/>
          <p:nvPr/>
        </p:nvSpPr>
        <p:spPr>
          <a:xfrm>
            <a:off x="1459152" y="182880"/>
            <a:ext cx="71400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O</a:t>
            </a:r>
            <a:r>
              <a:rPr sz="3200" dirty="0">
                <a:solidFill>
                  <a:srgbClr val="FFFFFF"/>
                </a:solidFill>
              </a:rPr>
              <a:t>VERLAP–LAYOUT–CONSENSUS (OLC)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EF4B4E7-06A5-F739-9EC8-640BE4A26222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3992DE1-8730-A5E6-AFD6-4CCAF08927EC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024D0F6-4D72-D806-732F-D76B611781FE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C6D11B63-38A0-70FA-2EF8-490B13F96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BAB4DD1-3ACF-68EE-1D61-CCD59D73929E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F3F6B9B-A198-2CF8-2D4E-834863B79AC1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67F65822-3C14-305A-5D1B-3A0A637B5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2C3C1F6-C8CE-B779-3852-39AD69D1889F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5F61946-65E8-EC23-4B11-69DCADB0454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9CA54800-70CB-7DF0-7619-2E53685F8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B436BFC-5671-5382-99F1-6C2B360C2F75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AB9FE0E-0236-D1ED-A793-45FD5449933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C8B8408F-C968-4A3A-40B1-C29012D04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7372D1-FB4E-FA58-A780-EB0FBDB975C2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8FCD90B-F17B-F536-7303-7643D28980D6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4AFE1146-E760-E284-A062-AE1D66CC5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1ED9C13-2734-0BF6-CB98-6CA710F4B163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554A521-E5AE-3236-AABF-A4A2ACB8264B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E245DD36-9486-5F4F-CFFC-80E0D0348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C686103-ACDC-62D1-5F78-D9E259F045D0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1EB62C35-22D4-9F49-45CC-20FF5EF98407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E585ECBE-0E8E-C2EC-7769-C9941234A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9218" name="Picture 2" descr="The Overlap−Layout−Consensus scheme follows a three‐step approach ...">
            <a:extLst>
              <a:ext uri="{FF2B5EF4-FFF2-40B4-BE49-F238E27FC236}">
                <a16:creationId xmlns:a16="http://schemas.microsoft.com/office/drawing/2014/main" id="{5927D3C7-BCA8-453C-D466-249E4EBE4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59" y="956911"/>
            <a:ext cx="6684282" cy="410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808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0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009B3F-46AC-FA2D-3A97-2838E168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DBE790B9-0BA4-0534-EFA4-0BA8D3FF3A3E}"/>
              </a:ext>
            </a:extLst>
          </p:cNvPr>
          <p:cNvSpPr txBox="1"/>
          <p:nvPr/>
        </p:nvSpPr>
        <p:spPr>
          <a:xfrm>
            <a:off x="3768374" y="182880"/>
            <a:ext cx="252165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HROMATIN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24A14B5-C548-47D5-EC20-7C4C6C493529}"/>
              </a:ext>
            </a:extLst>
          </p:cNvPr>
          <p:cNvSpPr/>
          <p:nvPr/>
        </p:nvSpPr>
        <p:spPr>
          <a:xfrm>
            <a:off x="-29359" y="-587939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B2CB2BB-EE55-8AF4-9CE5-E8AED8F0D6D5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39EB749-55BD-7C9A-CC49-C4DB3F1A7576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35D41DE6-F8BC-1D26-84BD-1F10DAC77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CD98A4B-F79A-F287-BD23-10F4B89DDE24}"/>
              </a:ext>
            </a:extLst>
          </p:cNvPr>
          <p:cNvGrpSpPr/>
          <p:nvPr/>
        </p:nvGrpSpPr>
        <p:grpSpPr>
          <a:xfrm>
            <a:off x="596620" y="114605"/>
            <a:ext cx="623970" cy="612000"/>
            <a:chOff x="118543" y="117564"/>
            <a:chExt cx="62397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40E3053-B086-0F91-8D97-1D8BE969372F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ejście z wypełnieniem pełnym">
              <a:extLst>
                <a:ext uri="{FF2B5EF4-FFF2-40B4-BE49-F238E27FC236}">
                  <a16:creationId xmlns:a16="http://schemas.microsoft.com/office/drawing/2014/main" id="{4D22A020-1693-F842-CE78-0246B5F10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623D825-FB59-869B-07DF-853FE9F5A2B7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94294A6-F5C1-98BD-29D9-7074368609D9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18A67527-AF6F-235F-9960-85D4DB7C8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B742849-04A2-2C4D-340D-C2A07F170A1D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289179F-59E6-65D1-99FF-262008C4EED1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415B2806-002D-1A34-C546-1473B1C12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BC89568-2051-647E-D803-BB112A7E9DE1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5067DDD-6088-3876-4867-999FF5753E4B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D8B32F4C-8A20-E64B-7A9C-CF6FE9C0C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DF855C7-D2D9-DC62-8BE2-E14CDDBFEC8F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7AD9B44-CAF0-77E1-A450-1578FF0AEEEF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7ACBEA38-A792-1E93-74D1-AC4FECBFD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6D14974-AA3E-1674-75B9-4098B21B6545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4CA063D-39A1-5EF9-433F-4B272C7DF1D5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Zakraplacz z wypełnieniem pełnym">
              <a:extLst>
                <a:ext uri="{FF2B5EF4-FFF2-40B4-BE49-F238E27FC236}">
                  <a16:creationId xmlns:a16="http://schemas.microsoft.com/office/drawing/2014/main" id="{F75BCB3D-7BA7-27BB-A01F-56DAE87F5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pic>
        <p:nvPicPr>
          <p:cNvPr id="3" name="Picture 2" descr="The cell. 4. Nucleus. Chromatin. Atlas of plant and animal histology.">
            <a:extLst>
              <a:ext uri="{FF2B5EF4-FFF2-40B4-BE49-F238E27FC236}">
                <a16:creationId xmlns:a16="http://schemas.microsoft.com/office/drawing/2014/main" id="{C2398DE5-CD47-A5C9-B404-EA3F1652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691" y="935726"/>
            <a:ext cx="5907052" cy="3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49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E BRUIJN GRAPHS FOR GENOME ASSEMBLY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Represent k-mers as nodes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Edges represent overlaps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Handles repeats efficiently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Used for short-read assembly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2E9A9C4-192D-D8D9-5A8E-541334F874B4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5746AA2-7435-27AB-9B47-B91BC3315A3B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2D62461-D645-25B9-1DBB-EFD6D0680D3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AC3F30C6-54EA-F1D2-D7D8-F8D808274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6E744A2-1892-4CD2-FFD1-20EAAF5B8229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53B795B-3F2E-ED40-ADA1-F8C1C3344476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74D935FC-5BFF-62F8-2E70-775C74697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FDD9BBC-0310-4EB1-CB2B-13CE5C0EDCB1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E8ED208-0663-CDD8-21CA-62547F1AD4F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02F12926-9CAA-E22F-DDEC-98771814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AF0763B-309E-FDF5-46D6-F4B1F4751118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F7D98D4-A748-C1BB-13C3-87563DE062C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3B075960-FAF0-70AE-1565-80DDCC6A8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D115934-2ED4-3596-8AC5-B426215C4ED6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D2FC6A9-70CA-3797-E1BD-598A945C0F31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1BB2AF3A-9FBF-4A35-6558-EEC91FF3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710EB05-BAAC-7FA2-E6B9-06F506570A0D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F5AD6F4-9CB9-737A-578B-FB87FC4E3DE3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66932E5D-BE65-2F67-2FBD-80ACF8172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FBC61C4-B01A-6B9B-46FA-AAE100906D37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0D017F3-1D83-2822-531B-4DC315CC9097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E7CC2E3A-5BFF-F0F4-7DCE-11BFC2635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AECB91-2E2E-7B0E-AEB1-8889606CF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1B8B778B-72C3-B272-E5A4-6BEFB0D34A70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E BRUIJN GRAPHS FOR GENOME ASSEMBLY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4664438-7606-B265-6790-5E645F0AFF4F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29E26D0-CA5C-1B89-C15B-0B83AFE63C07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D3B7C8D-60DB-794E-EADC-C138F6D4AFE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483DF67B-DC23-7009-E28B-793CD26F8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E9831D1-4835-F53F-94EC-CD7C2792AB3E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F22ABF0-5DD7-C8E2-6956-14F1644C0DE0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C2322CBC-CC60-AA36-25A2-478DB63AF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EC7E0D6-6B18-E07F-255C-0E268E95A050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D525693-DFB7-7170-B844-813E8738313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BAFDE0C5-820B-E5C5-60FA-8A202A14B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D392891-5AC4-32FD-ABE9-30D09064572C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FD75D7A-B019-D078-8256-0497F2A0F77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231E89D8-71F5-2ABC-CB80-88B818DF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2151E68-F8A2-F03A-5997-4DC03F66DEB0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69679D4-7A42-8E66-BE17-D8E666B748AD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7B22887A-FB20-B35C-706A-ED8EA6063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A177283-E908-56FE-E396-AB0E878BE5B3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9C993D5-C37D-AA4E-2479-56F2EF16F62E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B32C36D2-32EC-4456-C477-21E67C554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3CDC080-CD8E-0CD2-71DA-756BF266E57A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1D05ABD-CAB8-5449-DA14-6E88336D62A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57B0D64A-DB06-AECE-AFCC-DE8996B4D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10242" name="Picture 2" descr="GitHub - Sarah-Hesham-2022/De-Bruijn-Graph-for-Genome-Assembly: Data ...">
            <a:extLst>
              <a:ext uri="{FF2B5EF4-FFF2-40B4-BE49-F238E27FC236}">
                <a16:creationId xmlns:a16="http://schemas.microsoft.com/office/drawing/2014/main" id="{71CB2DC1-8719-6146-22B0-FB869C101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" t="21179" r="2127" b="2239"/>
          <a:stretch>
            <a:fillRect/>
          </a:stretch>
        </p:blipFill>
        <p:spPr bwMode="auto">
          <a:xfrm>
            <a:off x="1453254" y="880663"/>
            <a:ext cx="7274373" cy="325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PointBox_3">
            <a:extLst>
              <a:ext uri="{FF2B5EF4-FFF2-40B4-BE49-F238E27FC236}">
                <a16:creationId xmlns:a16="http://schemas.microsoft.com/office/drawing/2014/main" id="{B0C608A9-8548-6B01-FF0B-8F9B1138189C}"/>
              </a:ext>
            </a:extLst>
          </p:cNvPr>
          <p:cNvSpPr/>
          <p:nvPr/>
        </p:nvSpPr>
        <p:spPr>
          <a:xfrm>
            <a:off x="1412427" y="4270244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</a:t>
            </a:r>
            <a:r>
              <a:rPr lang="pl-PL" dirty="0" err="1"/>
              <a:t>Linear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 O(E+V) [</a:t>
            </a:r>
            <a:r>
              <a:rPr lang="pl-PL" sz="2800" dirty="0" err="1"/>
              <a:t>Hierholzer</a:t>
            </a:r>
            <a:r>
              <a:rPr lang="pl-PL" sz="2800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9715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5975F6-0661-223B-6DF6-0BEC1A78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6BEFE193-B40B-FC6B-FF6D-108BAB495A9E}"/>
              </a:ext>
            </a:extLst>
          </p:cNvPr>
          <p:cNvSpPr txBox="1"/>
          <p:nvPr/>
        </p:nvSpPr>
        <p:spPr>
          <a:xfrm>
            <a:off x="2481869" y="182880"/>
            <a:ext cx="50946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E BRUIJN GRAPHS </a:t>
            </a:r>
            <a:r>
              <a:rPr lang="pl-PL" sz="3200" dirty="0">
                <a:solidFill>
                  <a:srgbClr val="FFFFFF"/>
                </a:solidFill>
              </a:rPr>
              <a:t>VS OLC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38206D3-083A-054E-35DA-8BA23EB90D4E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CE7A0D5-55E8-1DF3-7DB7-3471625AA95F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27ADBC7-8EBB-9B73-E3E2-CE23A0697586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5AD5A087-A30B-1A1F-390D-4DFF72C93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F96C5AF-B7ED-D8DC-1F6E-AC1F41076156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5FB920F-1CE3-CAB7-DD00-D68D9EB402A9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37E21B31-D5AB-6B92-C162-1C171D4EA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BA4679F-2C00-9F29-B952-DBC55C51E15E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8482C4E-9E35-6E05-CD1F-C0EB96EA5CA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40E25EB3-4AE3-4C92-21BF-507A193F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4DA1F35-90BD-7EF1-C910-ECFA78CC517E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32AF49B-CF42-F92A-BAE0-E7C73E3ACA46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0C0C446F-2EED-6665-5FA9-41DA3B3B7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ACBF130-8AFF-67E5-B447-772DFA2A2061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427245B-8A79-DA2A-BF68-BA6AAB844106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9BEBA27C-BF92-F75F-11F2-6BA60CA58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5DAA236-DD41-A74A-0A60-BE4986FDE493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E2EA4D4-2E99-DC36-8C16-610A69AA79C2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8B84ABB9-4FB2-9A1D-1CD0-FA21C4B93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CAA76AD-67EE-F023-8BCE-D5C5C4DED5C0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12B4AFE7-3234-0BDE-3101-94A245006317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5677033A-2775-1A0C-C819-413AB4B6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PointBox_3">
            <a:extLst>
              <a:ext uri="{FF2B5EF4-FFF2-40B4-BE49-F238E27FC236}">
                <a16:creationId xmlns:a16="http://schemas.microsoft.com/office/drawing/2014/main" id="{86220961-3977-00EC-585D-70BBE76B2DCA}"/>
              </a:ext>
            </a:extLst>
          </p:cNvPr>
          <p:cNvSpPr/>
          <p:nvPr/>
        </p:nvSpPr>
        <p:spPr>
          <a:xfrm>
            <a:off x="1333148" y="952321"/>
            <a:ext cx="7545315" cy="4008299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endParaRPr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53031CE8-50AB-9D31-AB65-C8CF03A35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77034"/>
              </p:ext>
            </p:extLst>
          </p:nvPr>
        </p:nvGraphicFramePr>
        <p:xfrm>
          <a:off x="1451691" y="952321"/>
          <a:ext cx="7426773" cy="3888340"/>
        </p:xfrm>
        <a:graphic>
          <a:graphicData uri="http://schemas.openxmlformats.org/drawingml/2006/table">
            <a:tbl>
              <a:tblPr/>
              <a:tblGrid>
                <a:gridCol w="1988195">
                  <a:extLst>
                    <a:ext uri="{9D8B030D-6E8A-4147-A177-3AD203B41FA5}">
                      <a16:colId xmlns:a16="http://schemas.microsoft.com/office/drawing/2014/main" val="1580561673"/>
                    </a:ext>
                  </a:extLst>
                </a:gridCol>
                <a:gridCol w="2496457">
                  <a:extLst>
                    <a:ext uri="{9D8B030D-6E8A-4147-A177-3AD203B41FA5}">
                      <a16:colId xmlns:a16="http://schemas.microsoft.com/office/drawing/2014/main" val="132379880"/>
                    </a:ext>
                  </a:extLst>
                </a:gridCol>
                <a:gridCol w="2942121">
                  <a:extLst>
                    <a:ext uri="{9D8B030D-6E8A-4147-A177-3AD203B41FA5}">
                      <a16:colId xmlns:a16="http://schemas.microsoft.com/office/drawing/2014/main" val="2184729357"/>
                    </a:ext>
                  </a:extLst>
                </a:gridCol>
              </a:tblGrid>
              <a:tr h="248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Feature / Concept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Overlap–Layout–Consensus (OLC)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/>
                        <a:t>De </a:t>
                      </a:r>
                      <a:r>
                        <a:rPr lang="pl-PL" sz="2200" b="1" dirty="0" err="1"/>
                        <a:t>Bruijn</a:t>
                      </a:r>
                      <a:r>
                        <a:rPr lang="pl-PL" sz="2200" b="1" dirty="0"/>
                        <a:t> </a:t>
                      </a:r>
                      <a:r>
                        <a:rPr lang="pl-PL" sz="2200" b="1" dirty="0" err="1"/>
                        <a:t>Graph</a:t>
                      </a:r>
                      <a:r>
                        <a:rPr lang="pl-PL" sz="2200" b="1" dirty="0"/>
                        <a:t> (DBG)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45223"/>
                  </a:ext>
                </a:extLst>
              </a:tr>
              <a:tr h="354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Basic idea</a:t>
                      </a:r>
                      <a:endParaRPr lang="pl-PL" sz="220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Build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graph</a:t>
                      </a:r>
                      <a:r>
                        <a:rPr lang="pl-PL" sz="2200" dirty="0"/>
                        <a:t> of </a:t>
                      </a:r>
                      <a:r>
                        <a:rPr lang="pl-PL" sz="2200" b="1" dirty="0" err="1"/>
                        <a:t>whole-read</a:t>
                      </a:r>
                      <a:r>
                        <a:rPr lang="pl-PL" sz="2200" b="1" dirty="0"/>
                        <a:t> </a:t>
                      </a:r>
                      <a:r>
                        <a:rPr lang="pl-PL" sz="2200" b="1" dirty="0" err="1"/>
                        <a:t>overlaps</a:t>
                      </a:r>
                      <a:endParaRPr lang="pl-PL" sz="2200" dirty="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/>
                        <a:t>Break </a:t>
                      </a:r>
                      <a:r>
                        <a:rPr lang="pl-PL" sz="2200" dirty="0" err="1"/>
                        <a:t>reads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into</a:t>
                      </a:r>
                      <a:r>
                        <a:rPr lang="pl-PL" sz="2200" dirty="0"/>
                        <a:t> </a:t>
                      </a:r>
                      <a:r>
                        <a:rPr lang="pl-PL" sz="2200" b="1" dirty="0"/>
                        <a:t>k-</a:t>
                      </a:r>
                      <a:r>
                        <a:rPr lang="pl-PL" sz="2200" b="1" dirty="0" err="1"/>
                        <a:t>mers</a:t>
                      </a:r>
                      <a:r>
                        <a:rPr lang="pl-PL" sz="2200" dirty="0"/>
                        <a:t>, 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601163"/>
                  </a:ext>
                </a:extLst>
              </a:tr>
              <a:tr h="1433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Nodes represent</a:t>
                      </a:r>
                      <a:endParaRPr lang="pl-PL" sz="220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Entire reads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(k–1)-mers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149582"/>
                  </a:ext>
                </a:extLst>
              </a:tr>
              <a:tr h="248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Edges represent</a:t>
                      </a:r>
                      <a:endParaRPr lang="pl-PL" sz="220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Pairwise overlaps between reads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k-mers connecting two (k–1)-mers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8640605"/>
                  </a:ext>
                </a:extLst>
              </a:tr>
              <a:tr h="248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Path found</a:t>
                      </a:r>
                      <a:endParaRPr lang="pl-PL" sz="220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Hamiltonian path (each </a:t>
                      </a:r>
                      <a:r>
                        <a:rPr lang="pl-PL" sz="2200" b="1"/>
                        <a:t>node</a:t>
                      </a:r>
                      <a:r>
                        <a:rPr lang="pl-PL" sz="2200"/>
                        <a:t> visited once)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Eulerian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path</a:t>
                      </a:r>
                      <a:r>
                        <a:rPr lang="pl-PL" sz="2200" dirty="0"/>
                        <a:t> (</a:t>
                      </a:r>
                      <a:r>
                        <a:rPr lang="pl-PL" sz="2200" dirty="0" err="1"/>
                        <a:t>each</a:t>
                      </a:r>
                      <a:r>
                        <a:rPr lang="pl-PL" sz="2200" dirty="0"/>
                        <a:t> </a:t>
                      </a:r>
                      <a:r>
                        <a:rPr lang="pl-PL" sz="2200" b="1" dirty="0" err="1"/>
                        <a:t>edge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visited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once</a:t>
                      </a:r>
                      <a:r>
                        <a:rPr lang="pl-PL" sz="2200" dirty="0"/>
                        <a:t>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784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9554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1B2E4-0A79-FA9F-5C4C-BF62614DF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DA69DAB8-DBDB-89C4-CAD5-7F6833388195}"/>
              </a:ext>
            </a:extLst>
          </p:cNvPr>
          <p:cNvSpPr txBox="1"/>
          <p:nvPr/>
        </p:nvSpPr>
        <p:spPr>
          <a:xfrm>
            <a:off x="1141603" y="182880"/>
            <a:ext cx="777520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E BRUIJN GRAPHS </a:t>
            </a:r>
            <a:r>
              <a:rPr lang="pl-PL" sz="3200" dirty="0">
                <a:solidFill>
                  <a:srgbClr val="FFFFFF"/>
                </a:solidFill>
              </a:rPr>
              <a:t>VS OLC - COMPLEXITY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3FA1BDA-A236-06B4-6510-9DC4F4D4D0C2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DFEFDC4-869C-47DC-E128-38360A84A5F7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FCA9C35-D0EE-A133-0369-80C5637BED28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D98DCCDE-7CCD-27EA-2C21-3EF8A1638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3336E59-F9A4-4AB1-FFCA-CC5DBF69391E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0BDD30A-2F6C-FF81-4C9E-EE8FC43E8D2E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228B6C55-81C0-2592-245A-73A95DEB6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FA373BD-ACA1-E9B1-38CE-03D89FC31052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935056F-9211-2DF5-5E55-03ED9D12BF8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9DBE4CE0-725B-E91F-6DCE-2DA1D859C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4C0EF96-AAC9-8DE4-EB83-FA613F24BDF9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BB44DCE-60C7-AA6F-FF88-EEDCE90E0AC4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A24D7E77-5E2F-4EA7-4228-57F1E936E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62D6DAC-C219-772A-0116-638EC2645E2B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2FEC4EF-85F4-3482-581F-816F0B5DBB3A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4722D7A9-ADF4-FEB5-CCFA-F4E1B78CA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7381FA1-7448-F136-5B49-AD5A6918CC38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496903D-9C2B-D253-6C3D-0976D8A8331C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B8467098-57D6-E9C6-E654-D61963460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4CDFD7F-F739-F98D-98A4-0143477882D2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6D1344F-99CA-EA8A-8D1E-B829870DA2CF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F59B463B-24BC-0C07-2055-C58CD740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PointBox_3">
            <a:extLst>
              <a:ext uri="{FF2B5EF4-FFF2-40B4-BE49-F238E27FC236}">
                <a16:creationId xmlns:a16="http://schemas.microsoft.com/office/drawing/2014/main" id="{3610E222-B244-4C0C-56A2-03631D0BC943}"/>
              </a:ext>
            </a:extLst>
          </p:cNvPr>
          <p:cNvSpPr/>
          <p:nvPr/>
        </p:nvSpPr>
        <p:spPr>
          <a:xfrm>
            <a:off x="1333148" y="952322"/>
            <a:ext cx="7545315" cy="3484838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endParaRPr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0CA47FD-06C6-704F-E7B6-2B64A4A30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565653"/>
              </p:ext>
            </p:extLst>
          </p:nvPr>
        </p:nvGraphicFramePr>
        <p:xfrm>
          <a:off x="1451691" y="952321"/>
          <a:ext cx="7426773" cy="3137676"/>
        </p:xfrm>
        <a:graphic>
          <a:graphicData uri="http://schemas.openxmlformats.org/drawingml/2006/table">
            <a:tbl>
              <a:tblPr/>
              <a:tblGrid>
                <a:gridCol w="1988195">
                  <a:extLst>
                    <a:ext uri="{9D8B030D-6E8A-4147-A177-3AD203B41FA5}">
                      <a16:colId xmlns:a16="http://schemas.microsoft.com/office/drawing/2014/main" val="1580561673"/>
                    </a:ext>
                  </a:extLst>
                </a:gridCol>
                <a:gridCol w="2496457">
                  <a:extLst>
                    <a:ext uri="{9D8B030D-6E8A-4147-A177-3AD203B41FA5}">
                      <a16:colId xmlns:a16="http://schemas.microsoft.com/office/drawing/2014/main" val="132379880"/>
                    </a:ext>
                  </a:extLst>
                </a:gridCol>
                <a:gridCol w="2942121">
                  <a:extLst>
                    <a:ext uri="{9D8B030D-6E8A-4147-A177-3AD203B41FA5}">
                      <a16:colId xmlns:a16="http://schemas.microsoft.com/office/drawing/2014/main" val="2184729357"/>
                    </a:ext>
                  </a:extLst>
                </a:gridCol>
              </a:tblGrid>
              <a:tr h="248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Feature / Concept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Overlap–Layout–Consensus (OLC)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/>
                        <a:t>De </a:t>
                      </a:r>
                      <a:r>
                        <a:rPr lang="pl-PL" sz="2200" b="1" dirty="0" err="1"/>
                        <a:t>Bruijn</a:t>
                      </a:r>
                      <a:r>
                        <a:rPr lang="pl-PL" sz="2200" b="1" dirty="0"/>
                        <a:t> </a:t>
                      </a:r>
                      <a:r>
                        <a:rPr lang="pl-PL" sz="2200" b="1" dirty="0" err="1"/>
                        <a:t>Graph</a:t>
                      </a:r>
                      <a:r>
                        <a:rPr lang="pl-PL" sz="2200" b="1" dirty="0"/>
                        <a:t> (DBG)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45223"/>
                  </a:ext>
                </a:extLst>
              </a:tr>
              <a:tr h="46095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Computational complexity</a:t>
                      </a:r>
                      <a:endParaRPr lang="pl-PL" sz="220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High – requires </a:t>
                      </a:r>
                      <a:r>
                        <a:rPr lang="pl-PL" sz="2200" b="1"/>
                        <a:t>all-vs-all overlap</a:t>
                      </a:r>
                      <a:r>
                        <a:rPr lang="pl-PL" sz="2200"/>
                        <a:t>: O(n²) comparisons; memory-heavy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/>
                        <a:t>Much </a:t>
                      </a:r>
                      <a:r>
                        <a:rPr lang="pl-PL" sz="2200" dirty="0" err="1"/>
                        <a:t>lower</a:t>
                      </a:r>
                      <a:r>
                        <a:rPr lang="pl-PL" sz="2200" dirty="0"/>
                        <a:t> – </a:t>
                      </a:r>
                      <a:r>
                        <a:rPr lang="pl-PL" sz="2200" dirty="0" err="1"/>
                        <a:t>building</a:t>
                      </a:r>
                      <a:r>
                        <a:rPr lang="pl-PL" sz="2200" dirty="0"/>
                        <a:t> k-mer </a:t>
                      </a:r>
                      <a:r>
                        <a:rPr lang="pl-PL" sz="2200" dirty="0" err="1"/>
                        <a:t>graph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is</a:t>
                      </a:r>
                      <a:r>
                        <a:rPr lang="pl-PL" sz="2200" dirty="0"/>
                        <a:t> O(V + E), </a:t>
                      </a:r>
                      <a:r>
                        <a:rPr lang="pl-PL" sz="2200" dirty="0" err="1"/>
                        <a:t>Eulerian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path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is</a:t>
                      </a:r>
                      <a:r>
                        <a:rPr lang="pl-PL" sz="2200" dirty="0"/>
                        <a:t> O(V + E)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161592"/>
                  </a:ext>
                </a:extLst>
              </a:tr>
              <a:tr h="248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/>
                        <a:t>Memory </a:t>
                      </a:r>
                      <a:r>
                        <a:rPr lang="pl-PL" sz="2200" b="1" dirty="0" err="1"/>
                        <a:t>usage</a:t>
                      </a:r>
                      <a:endParaRPr lang="pl-PL" sz="2200" dirty="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Heavy (long read storage + overlap matrix)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/>
                        <a:t>Compact </a:t>
                      </a:r>
                      <a:r>
                        <a:rPr lang="pl-PL" sz="2200" dirty="0" err="1"/>
                        <a:t>after</a:t>
                      </a:r>
                      <a:r>
                        <a:rPr lang="pl-PL" sz="2200" dirty="0"/>
                        <a:t> k-mer </a:t>
                      </a:r>
                      <a:r>
                        <a:rPr lang="pl-PL" sz="2200" dirty="0" err="1"/>
                        <a:t>compression</a:t>
                      </a:r>
                      <a:r>
                        <a:rPr lang="pl-PL" sz="2200" dirty="0"/>
                        <a:t>; </a:t>
                      </a:r>
                      <a:r>
                        <a:rPr lang="pl-PL" sz="2200" dirty="0" err="1"/>
                        <a:t>very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scalable</a:t>
                      </a:r>
                      <a:endParaRPr lang="pl-PL" sz="2200" dirty="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090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716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EA11E0-C9D4-C2EA-20D0-4183748F1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CDCF80C-8FB2-336F-B612-A57296BC5D5D}"/>
              </a:ext>
            </a:extLst>
          </p:cNvPr>
          <p:cNvSpPr txBox="1"/>
          <p:nvPr/>
        </p:nvSpPr>
        <p:spPr>
          <a:xfrm>
            <a:off x="1132371" y="182880"/>
            <a:ext cx="779367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E BRUIJN GRAPHS </a:t>
            </a:r>
            <a:r>
              <a:rPr lang="pl-PL" sz="3200" dirty="0">
                <a:solidFill>
                  <a:srgbClr val="FFFFFF"/>
                </a:solidFill>
              </a:rPr>
              <a:t>VS OLC - SCALABILITY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6E27462-8F0C-4752-420E-D3229C5B7D17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E3EE412-9664-DF15-11FB-0A1A1EB49DC2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C685D28-8B29-E3DB-6821-5F0726B793E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FA986EDC-2805-11F8-029A-77F26BD27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44AEEE7-20F7-C4EB-0879-E8EE78894329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58903E4-D437-1B56-6306-37B84A67E74A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D98AFCC3-F9AF-16CD-10EA-5B71C44D8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06123CA-EDB2-9E2B-3836-29113A0D5FB4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6B7A409-3050-9A6E-BB81-4C047483522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B9082204-ECCD-3A00-1AF3-6DC92501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6BD8415-F9CF-3EFB-564E-0853DED84E3F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86FAC71-3B87-3BAA-5E18-998FFD27FAD1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E31EB703-A811-3436-AA7C-296053772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646E6E2-7851-D3C5-EF3E-0D4CD9AF3332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68B03F6-CDE9-EFDA-22B9-83AE09DCDEFF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DFD1314B-A2BF-1489-4705-7A15A4C83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E10C7BB-A93B-B5E0-6D9D-89BD2D0D065E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0CAA917-9FA3-0EFA-4FC8-CF97BFFEF335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0EC18DC7-BA52-3DF4-2E1A-FC324DFD2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68D9FAA-E9AD-3621-6D35-F52C083F7BC4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1DDD478-4523-A033-D410-F3B109931708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6DEA31C2-CFDF-997A-612C-6248D13FC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sp>
        <p:nvSpPr>
          <p:cNvPr id="29" name="PointBox_3">
            <a:extLst>
              <a:ext uri="{FF2B5EF4-FFF2-40B4-BE49-F238E27FC236}">
                <a16:creationId xmlns:a16="http://schemas.microsoft.com/office/drawing/2014/main" id="{277C197D-8646-F318-5795-4305564A1B6B}"/>
              </a:ext>
            </a:extLst>
          </p:cNvPr>
          <p:cNvSpPr/>
          <p:nvPr/>
        </p:nvSpPr>
        <p:spPr>
          <a:xfrm>
            <a:off x="1333148" y="952321"/>
            <a:ext cx="7545315" cy="4008299"/>
          </a:xfrm>
          <a:prstGeom prst="roundRect">
            <a:avLst>
              <a:gd name="adj" fmla="val 5536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endParaRPr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CCD1135-95F5-C9C9-15AB-3ED4DD6BF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803204"/>
              </p:ext>
            </p:extLst>
          </p:nvPr>
        </p:nvGraphicFramePr>
        <p:xfrm>
          <a:off x="1451691" y="952321"/>
          <a:ext cx="7426773" cy="3848288"/>
        </p:xfrm>
        <a:graphic>
          <a:graphicData uri="http://schemas.openxmlformats.org/drawingml/2006/table">
            <a:tbl>
              <a:tblPr/>
              <a:tblGrid>
                <a:gridCol w="1988195">
                  <a:extLst>
                    <a:ext uri="{9D8B030D-6E8A-4147-A177-3AD203B41FA5}">
                      <a16:colId xmlns:a16="http://schemas.microsoft.com/office/drawing/2014/main" val="1580561673"/>
                    </a:ext>
                  </a:extLst>
                </a:gridCol>
                <a:gridCol w="2496457">
                  <a:extLst>
                    <a:ext uri="{9D8B030D-6E8A-4147-A177-3AD203B41FA5}">
                      <a16:colId xmlns:a16="http://schemas.microsoft.com/office/drawing/2014/main" val="132379880"/>
                    </a:ext>
                  </a:extLst>
                </a:gridCol>
                <a:gridCol w="2942121">
                  <a:extLst>
                    <a:ext uri="{9D8B030D-6E8A-4147-A177-3AD203B41FA5}">
                      <a16:colId xmlns:a16="http://schemas.microsoft.com/office/drawing/2014/main" val="2184729357"/>
                    </a:ext>
                  </a:extLst>
                </a:gridCol>
              </a:tblGrid>
              <a:tr h="248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Feature / Concept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Overlap–Layout–Consensus (OLC)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/>
                        <a:t>De </a:t>
                      </a:r>
                      <a:r>
                        <a:rPr lang="pl-PL" sz="2200" b="1" dirty="0" err="1"/>
                        <a:t>Bruijn</a:t>
                      </a:r>
                      <a:r>
                        <a:rPr lang="pl-PL" sz="2200" b="1" dirty="0"/>
                        <a:t> </a:t>
                      </a:r>
                      <a:r>
                        <a:rPr lang="pl-PL" sz="2200" b="1" dirty="0" err="1"/>
                        <a:t>Graph</a:t>
                      </a:r>
                      <a:r>
                        <a:rPr lang="pl-PL" sz="2200" b="1" dirty="0"/>
                        <a:t> (DBG)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645223"/>
                  </a:ext>
                </a:extLst>
              </a:tr>
              <a:tr h="2482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 dirty="0"/>
                        <a:t>Best </a:t>
                      </a:r>
                      <a:r>
                        <a:rPr lang="pl-PL" sz="2200" b="1" dirty="0" err="1"/>
                        <a:t>suited</a:t>
                      </a:r>
                      <a:r>
                        <a:rPr lang="pl-PL" sz="2200" b="1" dirty="0"/>
                        <a:t> for</a:t>
                      </a:r>
                      <a:endParaRPr lang="pl-PL" sz="2200" dirty="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Long, low-error reads (PacBio, Oxford Nanopore)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Short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reads</a:t>
                      </a:r>
                      <a:r>
                        <a:rPr lang="pl-PL" sz="2200" dirty="0"/>
                        <a:t> (</a:t>
                      </a:r>
                      <a:r>
                        <a:rPr lang="pl-PL" sz="2200" dirty="0" err="1"/>
                        <a:t>Illumina</a:t>
                      </a:r>
                      <a:r>
                        <a:rPr lang="pl-PL" sz="2200" dirty="0"/>
                        <a:t>), </a:t>
                      </a:r>
                      <a:r>
                        <a:rPr lang="pl-PL" sz="2200" dirty="0" err="1"/>
                        <a:t>massive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datasets</a:t>
                      </a:r>
                      <a:endParaRPr lang="pl-PL" sz="2200" dirty="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812114"/>
                  </a:ext>
                </a:extLst>
              </a:tr>
              <a:tr h="354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Error handling</a:t>
                      </a:r>
                      <a:endParaRPr lang="pl-PL" sz="220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More tolerant; errors don’t explode node count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Sensitive</a:t>
                      </a:r>
                      <a:r>
                        <a:rPr lang="pl-PL" sz="2200" dirty="0"/>
                        <a:t>: </a:t>
                      </a:r>
                      <a:r>
                        <a:rPr lang="pl-PL" sz="2200" dirty="0" err="1"/>
                        <a:t>errors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create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many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unique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erroneous</a:t>
                      </a:r>
                      <a:r>
                        <a:rPr lang="pl-PL" sz="2200" dirty="0"/>
                        <a:t> k-</a:t>
                      </a:r>
                      <a:r>
                        <a:rPr lang="pl-PL" sz="2200" dirty="0" err="1"/>
                        <a:t>mers</a:t>
                      </a:r>
                      <a:endParaRPr lang="pl-PL" sz="2200" dirty="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108984"/>
                  </a:ext>
                </a:extLst>
              </a:tr>
              <a:tr h="3545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b="1"/>
                        <a:t>Scalability to human genome</a:t>
                      </a:r>
                      <a:endParaRPr lang="pl-PL" sz="2200"/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/>
                        <a:t>Hard but feasible with long-read tools (Flye, Miniasm)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2200" dirty="0" err="1"/>
                        <a:t>Excellent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scalability</a:t>
                      </a:r>
                      <a:r>
                        <a:rPr lang="pl-PL" sz="2200" dirty="0"/>
                        <a:t>, </a:t>
                      </a:r>
                      <a:r>
                        <a:rPr lang="pl-PL" sz="2200" dirty="0" err="1"/>
                        <a:t>used</a:t>
                      </a:r>
                      <a:r>
                        <a:rPr lang="pl-PL" sz="2200" dirty="0"/>
                        <a:t> by </a:t>
                      </a:r>
                      <a:r>
                        <a:rPr lang="pl-PL" sz="2200" dirty="0" err="1"/>
                        <a:t>short-read</a:t>
                      </a:r>
                      <a:r>
                        <a:rPr lang="pl-PL" sz="2200" dirty="0"/>
                        <a:t> </a:t>
                      </a:r>
                      <a:r>
                        <a:rPr lang="pl-PL" sz="2200" dirty="0" err="1"/>
                        <a:t>assemblers</a:t>
                      </a:r>
                      <a:r>
                        <a:rPr lang="pl-PL" sz="2200" dirty="0"/>
                        <a:t> (</a:t>
                      </a:r>
                      <a:r>
                        <a:rPr lang="pl-PL" sz="2200" dirty="0" err="1"/>
                        <a:t>SPAdes</a:t>
                      </a:r>
                      <a:r>
                        <a:rPr lang="pl-PL" sz="2200" dirty="0"/>
                        <a:t>, </a:t>
                      </a:r>
                      <a:r>
                        <a:rPr lang="pl-PL" sz="2200" dirty="0" err="1"/>
                        <a:t>Velvet</a:t>
                      </a:r>
                      <a:r>
                        <a:rPr lang="pl-PL" sz="2200" dirty="0"/>
                        <a:t>)</a:t>
                      </a:r>
                    </a:p>
                  </a:txBody>
                  <a:tcPr marL="40053" marR="40053" marT="20026" marB="2002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086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3791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604F6-6C73-9A25-1695-E11907E34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D0923A59-7A9A-F59B-13B3-8AC962619EE0}"/>
              </a:ext>
            </a:extLst>
          </p:cNvPr>
          <p:cNvSpPr txBox="1"/>
          <p:nvPr/>
        </p:nvSpPr>
        <p:spPr>
          <a:xfrm>
            <a:off x="2025828" y="182880"/>
            <a:ext cx="600677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R</a:t>
            </a:r>
            <a:r>
              <a:rPr sz="3200" dirty="0">
                <a:solidFill>
                  <a:srgbClr val="FFFFFF"/>
                </a:solidFill>
              </a:rPr>
              <a:t>E</a:t>
            </a:r>
            <a:r>
              <a:rPr lang="pl-PL" sz="3200" dirty="0">
                <a:solidFill>
                  <a:srgbClr val="FFFFFF"/>
                </a:solidFill>
              </a:rPr>
              <a:t>FERENCE-GUIDED ASSEMBLY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B0A570D-2B1E-0D85-C0AB-B8CF89FEF995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2993575-0013-AE03-4A09-CD1D8DC63E46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06699C2-CDCB-E29B-9C5D-05D55D4E993A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0CAF6ED6-7689-62FD-85E5-0A3054A9C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5A7700C-683E-71F0-5BF6-2AE8033A54AC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FA2ACEA-2AB8-9B46-E72F-0213A17F14FB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D17D0464-4721-3AD3-D511-EF6B881EA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A5AA87F-7E89-84D1-4FC5-DFA1F70413A4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370586B-D1B0-E0EA-2B49-502572E8F6A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CA2750C5-FC44-2106-FD6B-FE5BF7652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3A2EDFA-2CDA-19DA-7CC4-1AB1E5F78C30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9DD36FE-1D4B-B2C4-9394-BE3D0AC7FD81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3D8A67DE-3F91-6AFE-FCAD-252AA1029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2CD7E20-F3BD-B534-42A5-882C40F81AAF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464A34C-139C-419D-EE65-91992DBE907B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4AEB5BA3-106C-7DDB-CE38-464651FCC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17CD93D-1EDC-80A9-CBF4-2204043C819C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40966BC-74E7-C76A-677C-796A41A604C0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E4841A40-EBCB-31FF-0528-5DA0D7DA6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00E7699C-CA41-670B-7E57-F67B29803F13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2C78ACA-C273-1CEB-FC8B-EF29125E533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CF7C01A2-5101-48A8-6890-569D176CF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sp>
        <p:nvSpPr>
          <p:cNvPr id="4" name="PointBox_0">
            <a:extLst>
              <a:ext uri="{FF2B5EF4-FFF2-40B4-BE49-F238E27FC236}">
                <a16:creationId xmlns:a16="http://schemas.microsoft.com/office/drawing/2014/main" id="{65E4688B-7B1B-4E7D-6A6A-AC01B4AD7CFA}"/>
              </a:ext>
            </a:extLst>
          </p:cNvPr>
          <p:cNvSpPr/>
          <p:nvPr/>
        </p:nvSpPr>
        <p:spPr>
          <a:xfrm>
            <a:off x="1371600" y="999724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🔍 </a:t>
            </a:r>
            <a:r>
              <a:rPr lang="pl-PL" dirty="0" err="1"/>
              <a:t>Align</a:t>
            </a:r>
            <a:r>
              <a:rPr lang="pl-PL" dirty="0"/>
              <a:t> </a:t>
            </a:r>
            <a:r>
              <a:rPr lang="pl-PL" dirty="0" err="1"/>
              <a:t>reads</a:t>
            </a:r>
            <a:r>
              <a:rPr lang="pl-PL" dirty="0"/>
              <a:t> to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existing</a:t>
            </a:r>
            <a:r>
              <a:rPr lang="pl-PL" dirty="0"/>
              <a:t> </a:t>
            </a:r>
            <a:r>
              <a:rPr lang="pl-PL" dirty="0" err="1"/>
              <a:t>reference</a:t>
            </a:r>
            <a:r>
              <a:rPr lang="pl-PL" dirty="0"/>
              <a:t> </a:t>
            </a:r>
            <a:r>
              <a:rPr lang="pl-PL" dirty="0" err="1"/>
              <a:t>genome</a:t>
            </a:r>
            <a:endParaRPr dirty="0"/>
          </a:p>
        </p:txBody>
      </p:sp>
      <p:sp>
        <p:nvSpPr>
          <p:cNvPr id="5" name="PointBox_1">
            <a:extLst>
              <a:ext uri="{FF2B5EF4-FFF2-40B4-BE49-F238E27FC236}">
                <a16:creationId xmlns:a16="http://schemas.microsoft.com/office/drawing/2014/main" id="{C16302CF-89D6-2898-2A49-C4280263D6C3}"/>
              </a:ext>
            </a:extLst>
          </p:cNvPr>
          <p:cNvSpPr/>
          <p:nvPr/>
        </p:nvSpPr>
        <p:spPr>
          <a:xfrm>
            <a:off x="1371600" y="1860732"/>
            <a:ext cx="7315200" cy="102761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🧩 </a:t>
            </a:r>
            <a:r>
              <a:rPr lang="pl-PL" dirty="0" err="1"/>
              <a:t>Reconstruct</a:t>
            </a:r>
            <a:r>
              <a:rPr lang="pl-PL" dirty="0"/>
              <a:t> the </a:t>
            </a:r>
            <a:r>
              <a:rPr lang="pl-PL" dirty="0" err="1"/>
              <a:t>sequence</a:t>
            </a:r>
            <a:r>
              <a:rPr lang="pl-PL" dirty="0"/>
              <a:t> by </a:t>
            </a:r>
            <a:r>
              <a:rPr lang="pl-PL" dirty="0" err="1"/>
              <a:t>correcting</a:t>
            </a:r>
            <a:r>
              <a:rPr lang="pl-PL" dirty="0"/>
              <a:t> and </a:t>
            </a:r>
            <a:r>
              <a:rPr lang="pl-PL" dirty="0" err="1"/>
              <a:t>filling</a:t>
            </a:r>
            <a:r>
              <a:rPr lang="pl-PL" dirty="0"/>
              <a:t> in </a:t>
            </a:r>
            <a:r>
              <a:rPr lang="pl-PL" dirty="0" err="1"/>
              <a:t>differences</a:t>
            </a:r>
            <a:endParaRPr dirty="0"/>
          </a:p>
        </p:txBody>
      </p:sp>
      <p:sp>
        <p:nvSpPr>
          <p:cNvPr id="6" name="PointBox_2">
            <a:extLst>
              <a:ext uri="{FF2B5EF4-FFF2-40B4-BE49-F238E27FC236}">
                <a16:creationId xmlns:a16="http://schemas.microsoft.com/office/drawing/2014/main" id="{A10060FA-1507-D034-0275-739BCF916FF3}"/>
              </a:ext>
            </a:extLst>
          </p:cNvPr>
          <p:cNvSpPr/>
          <p:nvPr/>
        </p:nvSpPr>
        <p:spPr>
          <a:xfrm>
            <a:off x="1371600" y="3017520"/>
            <a:ext cx="7315200" cy="102761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🧬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variants</a:t>
            </a:r>
            <a:r>
              <a:rPr lang="pl-PL" dirty="0"/>
              <a:t> by </a:t>
            </a:r>
            <a:r>
              <a:rPr lang="pl-PL" dirty="0" err="1"/>
              <a:t>comparing</a:t>
            </a:r>
            <a:r>
              <a:rPr lang="pl-PL" dirty="0"/>
              <a:t> </a:t>
            </a:r>
            <a:r>
              <a:rPr lang="pl-PL" dirty="0" err="1"/>
              <a:t>aligned</a:t>
            </a:r>
            <a:r>
              <a:rPr lang="pl-PL" dirty="0"/>
              <a:t> </a:t>
            </a:r>
            <a:r>
              <a:rPr lang="pl-PL" dirty="0" err="1"/>
              <a:t>reads</a:t>
            </a:r>
            <a:r>
              <a:rPr lang="pl-PL" dirty="0"/>
              <a:t> to the </a:t>
            </a:r>
            <a:r>
              <a:rPr lang="pl-PL" dirty="0" err="1"/>
              <a:t>reference</a:t>
            </a:r>
            <a:endParaRPr dirty="0"/>
          </a:p>
        </p:txBody>
      </p:sp>
      <p:sp>
        <p:nvSpPr>
          <p:cNvPr id="30" name="PointBox_3">
            <a:extLst>
              <a:ext uri="{FF2B5EF4-FFF2-40B4-BE49-F238E27FC236}">
                <a16:creationId xmlns:a16="http://schemas.microsoft.com/office/drawing/2014/main" id="{9B9C6365-49E9-CF7B-AB46-46CC77D32257}"/>
              </a:ext>
            </a:extLst>
          </p:cNvPr>
          <p:cNvSpPr/>
          <p:nvPr/>
        </p:nvSpPr>
        <p:spPr>
          <a:xfrm>
            <a:off x="1371600" y="417430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dirty="0"/>
              <a:t>🚀 </a:t>
            </a:r>
            <a:r>
              <a:rPr lang="pl-PL" dirty="0" err="1"/>
              <a:t>Greatly</a:t>
            </a:r>
            <a:r>
              <a:rPr lang="pl-PL" dirty="0"/>
              <a:t> </a:t>
            </a:r>
            <a:r>
              <a:rPr lang="pl-PL" dirty="0" err="1"/>
              <a:t>reduces</a:t>
            </a:r>
            <a:r>
              <a:rPr lang="pl-PL" dirty="0"/>
              <a:t> </a:t>
            </a:r>
            <a:r>
              <a:rPr lang="pl-PL" dirty="0" err="1"/>
              <a:t>computational</a:t>
            </a:r>
            <a:r>
              <a:rPr lang="pl-PL" dirty="0"/>
              <a:t> </a:t>
            </a:r>
            <a:r>
              <a:rPr lang="pl-PL" dirty="0" err="1"/>
              <a:t>cost</a:t>
            </a:r>
            <a:r>
              <a:rPr lang="pl-PL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8364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6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884476" y="182880"/>
            <a:ext cx="828945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L</a:t>
            </a:r>
            <a:r>
              <a:rPr sz="3200" dirty="0">
                <a:solidFill>
                  <a:srgbClr val="FFFFFF"/>
                </a:solidFill>
              </a:rPr>
              <a:t>INEAR REFERENCE GENOMES</a:t>
            </a:r>
            <a:r>
              <a:rPr lang="pl-PL" sz="3200" dirty="0">
                <a:solidFill>
                  <a:srgbClr val="FFFFFF"/>
                </a:solidFill>
              </a:rPr>
              <a:t> LIMITATIONS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Miss structural variation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Biases in read mapping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Does not capture population diversity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Affects variant interpretation</a:t>
            </a: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9A86F2F7-BD20-DE3F-2E58-D6968AE1B543}"/>
              </a:ext>
            </a:extLst>
          </p:cNvPr>
          <p:cNvSpPr/>
          <p:nvPr/>
        </p:nvSpPr>
        <p:spPr>
          <a:xfrm>
            <a:off x="-29359" y="-44569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9710946-E404-4786-2E0F-75B83C1D997F}"/>
              </a:ext>
            </a:extLst>
          </p:cNvPr>
          <p:cNvGrpSpPr/>
          <p:nvPr/>
        </p:nvGrpSpPr>
        <p:grpSpPr>
          <a:xfrm>
            <a:off x="602605" y="1548701"/>
            <a:ext cx="612000" cy="612000"/>
            <a:chOff x="543086" y="2265750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3DFCDF8-5AEE-8E08-601B-24FA9E3F6537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Sieć społecznościowa z wypełnieniem pełnym">
              <a:extLst>
                <a:ext uri="{FF2B5EF4-FFF2-40B4-BE49-F238E27FC236}">
                  <a16:creationId xmlns:a16="http://schemas.microsoft.com/office/drawing/2014/main" id="{19C8844C-1FD5-076E-239E-1F8D312CF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67BC402-436F-A8AE-476C-C156C1E57429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B7EED98-1DD9-5D80-B555-306B58E3B2B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18E7FA88-864B-98F1-38CD-B52A9FE9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4180484E-A2D7-A103-7ACE-574259274423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9F8698C6-2F90-6345-5EB5-92EA2A4445B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Podkładka — zaznaczone z wypełnieniem pełnym">
              <a:extLst>
                <a:ext uri="{FF2B5EF4-FFF2-40B4-BE49-F238E27FC236}">
                  <a16:creationId xmlns:a16="http://schemas.microsoft.com/office/drawing/2014/main" id="{F9F6B88B-1BFD-781F-6CC0-3E675A4B0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8B121AD2-C654-EF1C-1AB9-C2C1E9137B1B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A649B83E-7610-00D2-F4A9-3C7481D68681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Zamek z wypełnieniem pełnym">
              <a:extLst>
                <a:ext uri="{FF2B5EF4-FFF2-40B4-BE49-F238E27FC236}">
                  <a16:creationId xmlns:a16="http://schemas.microsoft.com/office/drawing/2014/main" id="{D5DA932D-3C92-0156-6965-8FF9D17D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049FF67A-32EC-9CB7-6B3A-C417BE12F65B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E23E1C82-93AB-CBFB-E3FE-15EB62800726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Rozwidlenie drogi z wypełnieniem pełnym">
              <a:extLst>
                <a:ext uri="{FF2B5EF4-FFF2-40B4-BE49-F238E27FC236}">
                  <a16:creationId xmlns:a16="http://schemas.microsoft.com/office/drawing/2014/main" id="{83482A4D-8A70-EC32-0394-9C424343F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FF40A06E-2355-B1DF-5631-849F8A87C9EC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6A69285D-F69E-7388-5AF0-8BFAE9DFBC4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Zakraplacz z wypełnieniem pełnym">
              <a:extLst>
                <a:ext uri="{FF2B5EF4-FFF2-40B4-BE49-F238E27FC236}">
                  <a16:creationId xmlns:a16="http://schemas.microsoft.com/office/drawing/2014/main" id="{36082BF1-71FE-FB31-D7B6-661227F60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99FF1DFC-EFE5-3B63-3D5E-44C042A796BB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FDBFF292-B3DB-C735-C179-E13B28B7977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Wejście z wypełnieniem pełnym">
              <a:extLst>
                <a:ext uri="{FF2B5EF4-FFF2-40B4-BE49-F238E27FC236}">
                  <a16:creationId xmlns:a16="http://schemas.microsoft.com/office/drawing/2014/main" id="{295A7100-2F36-7DDE-8C78-CC6188FD6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6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701479" y="182880"/>
            <a:ext cx="465544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P</a:t>
            </a:r>
            <a:r>
              <a:rPr sz="3200" dirty="0">
                <a:solidFill>
                  <a:srgbClr val="FFFFFF"/>
                </a:solidFill>
              </a:rPr>
              <a:t>ANGENOME CONCEPTS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🗂️ Represent multiple genome sequences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Graph-based representation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Capture SNPs, INDELs, SVs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Enables haplotype-aware analyses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860359F-36B4-FDAC-98B1-7B5CF5BCF274}"/>
              </a:ext>
            </a:extLst>
          </p:cNvPr>
          <p:cNvSpPr/>
          <p:nvPr/>
        </p:nvSpPr>
        <p:spPr>
          <a:xfrm>
            <a:off x="-29359" y="-44569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EDDFC97-1E66-B640-0F00-34D0722A3C6D}"/>
              </a:ext>
            </a:extLst>
          </p:cNvPr>
          <p:cNvGrpSpPr/>
          <p:nvPr/>
        </p:nvGrpSpPr>
        <p:grpSpPr>
          <a:xfrm>
            <a:off x="602605" y="154870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0B1F7F4-5D66-82B1-85C8-FF9AF67DB138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5EB90448-5644-300E-583E-8E6F21B15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30BF2AD-9489-BDFA-368A-7313324B6058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18ABF2C-9AD8-C0A6-065B-055EC207A18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0412E864-96C7-AD8C-5A44-4222EE17D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EDAD886-3629-C283-67D8-C4FF5FC87DA0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D36501F-C9CA-2F50-3585-84B2A40AD29E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Podkładka — zaznaczone z wypełnieniem pełnym">
              <a:extLst>
                <a:ext uri="{FF2B5EF4-FFF2-40B4-BE49-F238E27FC236}">
                  <a16:creationId xmlns:a16="http://schemas.microsoft.com/office/drawing/2014/main" id="{EDE4F9BB-7E73-7498-459D-27EF91ECD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B1FB546-B108-72D9-3356-31CCB0F212B6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05C1869-8792-56C5-6976-E79FEB0A9527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E6748E45-2911-688A-136A-23A1BEEB9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F07F405-7B91-BDB6-854B-B79E8EB8F7F6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B438C3C-C43B-D68A-9051-32A73FFADF24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43F9F5AF-948A-1C79-BF1A-E2A5ED419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051B3CC-B8C8-05F9-B161-199266B88C62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2F04C64-F5D1-1B8D-6132-F1ADF3F4D564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2D047B79-BFA9-65FC-963F-6805D115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1FBFE4D-B91A-9BA7-2A5C-4383F72BCD14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FDDB861-3F2C-8D08-417A-13A81369719C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DE8F72A5-C68E-D2CB-FF78-3A67D0FBE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6B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F0547-0D50-760C-58F9-304FC33FB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D61AE020-F812-2548-ADDF-16514DFC1095}"/>
              </a:ext>
            </a:extLst>
          </p:cNvPr>
          <p:cNvSpPr txBox="1"/>
          <p:nvPr/>
        </p:nvSpPr>
        <p:spPr>
          <a:xfrm>
            <a:off x="3082994" y="182880"/>
            <a:ext cx="38924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V</a:t>
            </a:r>
            <a:r>
              <a:rPr sz="3200" dirty="0">
                <a:solidFill>
                  <a:srgbClr val="FFFFFF"/>
                </a:solidFill>
              </a:rPr>
              <a:t>ARIATION GRAPHS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F0A6BA2D-9DFD-99A0-813E-5FD4A54F660C}"/>
              </a:ext>
            </a:extLst>
          </p:cNvPr>
          <p:cNvSpPr/>
          <p:nvPr/>
        </p:nvSpPr>
        <p:spPr>
          <a:xfrm>
            <a:off x="1371600" y="38404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Challenges: graph complexity, mapping ambiguity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6014197-D11B-5A2C-8863-FA34C80C8B34}"/>
              </a:ext>
            </a:extLst>
          </p:cNvPr>
          <p:cNvSpPr/>
          <p:nvPr/>
        </p:nvSpPr>
        <p:spPr>
          <a:xfrm>
            <a:off x="-29359" y="-44569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F3BAFFF-C8A1-A12F-54DD-F14864F3C2D1}"/>
              </a:ext>
            </a:extLst>
          </p:cNvPr>
          <p:cNvGrpSpPr/>
          <p:nvPr/>
        </p:nvGrpSpPr>
        <p:grpSpPr>
          <a:xfrm>
            <a:off x="602605" y="154870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3EDF99A-5915-A232-51D8-4DD7853AC9E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41D70A67-5790-CB90-154B-896645109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14D050A-5645-9303-62A4-474936E6D5A4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A465D28-4FB7-9355-70FE-2CBDC291877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D09EC9C3-7243-3FBC-E365-FA9FB406D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4A6A3ED-450C-6589-0FB0-04D617CF5A1E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3A53418-8999-9629-4709-655CB677051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Podkładka — zaznaczone z wypełnieniem pełnym">
              <a:extLst>
                <a:ext uri="{FF2B5EF4-FFF2-40B4-BE49-F238E27FC236}">
                  <a16:creationId xmlns:a16="http://schemas.microsoft.com/office/drawing/2014/main" id="{04B1F5C1-69FF-6231-A15C-0752048ED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4BC2E74-D592-ABAF-7E86-C6DB0D7EBCFA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7D3BD4A-ACD0-294A-4F85-ECAF67266143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CB5B015C-D6D2-BD40-7125-FEA5EFAC3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B51D62F-036A-FC7F-4647-1266A3E81BCD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470B37F-C862-F049-A6B3-19E003E0DBDB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FD5778E1-A846-3BBD-EE45-BD247DB09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27D7245-3C25-7BCD-E144-9E6C84FDD39C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7A5E9C1-F135-C79A-B5BF-4B1B5D518541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098FD17E-991F-90CE-1314-03352A6C8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C26B745-84CD-EAEA-97A9-9D4CDDB5DE62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2FF05581-2D5A-17D4-E2B9-0B167AD3FDB8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DBDD9B84-4D94-7253-586D-893C7E640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14340" name="Picture 4">
            <a:extLst>
              <a:ext uri="{FF2B5EF4-FFF2-40B4-BE49-F238E27FC236}">
                <a16:creationId xmlns:a16="http://schemas.microsoft.com/office/drawing/2014/main" id="{BB7EEFAD-1C0B-4758-DB76-95F537D56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714" y="850674"/>
            <a:ext cx="3790080" cy="286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F2EA38EB-5FCF-9019-8BAE-82C62FDEB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663" y="853442"/>
            <a:ext cx="3114737" cy="286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9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6B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83ADAA-E1A3-1689-6DE2-3FA89B6F1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0A7D755F-B36E-86AD-00DE-53609C0BE43E}"/>
              </a:ext>
            </a:extLst>
          </p:cNvPr>
          <p:cNvSpPr txBox="1"/>
          <p:nvPr/>
        </p:nvSpPr>
        <p:spPr>
          <a:xfrm>
            <a:off x="2245425" y="182880"/>
            <a:ext cx="556755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T</a:t>
            </a:r>
            <a:r>
              <a:rPr sz="3200" dirty="0">
                <a:solidFill>
                  <a:srgbClr val="FFFFFF"/>
                </a:solidFill>
              </a:rPr>
              <a:t>OOLS FOR GRAPH GENOMES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9CD0E31B-D205-F4EE-A9A9-CD3368893F1A}"/>
              </a:ext>
            </a:extLst>
          </p:cNvPr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🛠️ VG toolkit for graph construction and alignment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503BE4F4-0A4D-FD18-57D7-00862C2D2234}"/>
              </a:ext>
            </a:extLst>
          </p:cNvPr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🚀 Giraffe for fast read mapping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57D22316-3AFA-E033-E453-2C6C65118F0E}"/>
              </a:ext>
            </a:extLst>
          </p:cNvPr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Minigraph-cactus for population graphs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AA7E6B84-5FF3-E38E-EC39-2C0EC4885A57}"/>
              </a:ext>
            </a:extLst>
          </p:cNvPr>
          <p:cNvSpPr/>
          <p:nvPr/>
        </p:nvSpPr>
        <p:spPr>
          <a:xfrm>
            <a:off x="1371600" y="424563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Supports structural variation analyses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C2E62DB-8FC1-FF72-C760-F9CE0B9F1F63}"/>
              </a:ext>
            </a:extLst>
          </p:cNvPr>
          <p:cNvSpPr/>
          <p:nvPr/>
        </p:nvSpPr>
        <p:spPr>
          <a:xfrm>
            <a:off x="-29359" y="-44569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DA9BF59-517B-9F05-CB31-941D0005D7A6}"/>
              </a:ext>
            </a:extLst>
          </p:cNvPr>
          <p:cNvGrpSpPr/>
          <p:nvPr/>
        </p:nvGrpSpPr>
        <p:grpSpPr>
          <a:xfrm>
            <a:off x="602605" y="154870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B5C57F7-7E8C-2ADF-5C9D-9606DB1F0B42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E3EB89B2-D922-227E-ABBF-005031C77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501C75A-67B5-4EF4-FAB8-FD6941CC592E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57DFDB2-78D3-3334-1E67-C532A983076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9843CF40-3A08-797D-183F-6ED1B49F8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295BA00-BEBC-7846-AC8E-8D6D61013019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677C63-CD71-AEDF-73FF-6F8544249C9E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Podkładka — zaznaczone z wypełnieniem pełnym">
              <a:extLst>
                <a:ext uri="{FF2B5EF4-FFF2-40B4-BE49-F238E27FC236}">
                  <a16:creationId xmlns:a16="http://schemas.microsoft.com/office/drawing/2014/main" id="{20020F97-451F-D2C6-3120-BC9765B94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D95AB40-FCE0-EAB4-223F-360EF1E6C37A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0D7D844-4AE8-801D-2970-D47DBFACE062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7B217194-AD9F-9D7C-1A48-5E0D675F4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D37D8E4-2721-DCCD-BF37-8CD7BF1E78F9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555F1F8-B0F5-060E-27C0-D1AE02F9C366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329FDDA0-E0ED-A079-71C3-A0814E4A7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C2F5DF3-4E73-6A26-3606-278828D90959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0A3DD48-87FE-E412-8099-788E273BA760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1BD05D43-235F-C750-8D34-E28723C51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505D907-57D8-BA25-90AC-D38261A6CE6C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2F281D73-7C8F-1288-83BD-FF6D8A41A2D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C0D48BB6-5726-F832-CC3D-B81C103F1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723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0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C2B0A6-57EB-0E59-A2D1-982298999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21285498-2673-9046-123E-397DB32A8F1A}"/>
              </a:ext>
            </a:extLst>
          </p:cNvPr>
          <p:cNvSpPr txBox="1"/>
          <p:nvPr/>
        </p:nvSpPr>
        <p:spPr>
          <a:xfrm>
            <a:off x="1369384" y="182880"/>
            <a:ext cx="731963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NA → CHROMATIN → RNA → PROTEIN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18054DC-462B-2734-17D5-5C946ECB2A24}"/>
              </a:ext>
            </a:extLst>
          </p:cNvPr>
          <p:cNvSpPr/>
          <p:nvPr/>
        </p:nvSpPr>
        <p:spPr>
          <a:xfrm>
            <a:off x="-29359" y="-587939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87D3EC2-5C88-037A-836D-FED351A74E20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155C6E4-DD2A-EFA8-69BB-29AD3B403556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DD7A3959-3A97-DF82-F4F6-3685A23D6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4EC73A7-317B-7B5B-AA7E-4517B1535829}"/>
              </a:ext>
            </a:extLst>
          </p:cNvPr>
          <p:cNvGrpSpPr/>
          <p:nvPr/>
        </p:nvGrpSpPr>
        <p:grpSpPr>
          <a:xfrm>
            <a:off x="596620" y="114605"/>
            <a:ext cx="623970" cy="612000"/>
            <a:chOff x="118543" y="117564"/>
            <a:chExt cx="62397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D5A318B-6904-EB8B-198F-F75C9F620A0B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ejście z wypełnieniem pełnym">
              <a:extLst>
                <a:ext uri="{FF2B5EF4-FFF2-40B4-BE49-F238E27FC236}">
                  <a16:creationId xmlns:a16="http://schemas.microsoft.com/office/drawing/2014/main" id="{199B4D4B-E52C-BFDA-B651-04BAB32A7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79733AA-222A-C12D-D477-B0F380F1263B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95BEFD5-17F8-069D-02D8-93C7AA5F55B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C3A9C052-2BE5-8083-6204-7503B72AA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0502F39-0771-4548-8415-69F17C7E0DDF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3C6EDE7-3708-A4A3-12C8-A601EF29C9E5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92CB34EC-8EFF-290B-446E-AD1FB7B99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7FD1E9C-2F7E-1EE2-17CD-A772E02F424C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B0F59C0-C00A-5609-C8AB-C3B7317FFF56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B1B4220A-0FD6-80A1-C303-87873D6E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7A13C05-CFF8-C4BA-E941-EF0859C8F864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3939557-B1D1-85FB-FFF5-A233F290E612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C3A9D419-0A6A-0C96-0E37-5E4FBC65B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812AC5B-5B10-1DDF-1CDF-8131B708B67B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E2F1B55-5D8B-7C14-C560-60A2A15682E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Zakraplacz z wypełnieniem pełnym">
              <a:extLst>
                <a:ext uri="{FF2B5EF4-FFF2-40B4-BE49-F238E27FC236}">
                  <a16:creationId xmlns:a16="http://schemas.microsoft.com/office/drawing/2014/main" id="{8EBADE6E-286F-BB48-B568-637907570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pic>
        <p:nvPicPr>
          <p:cNvPr id="30" name="Obraz 29" descr="Obraz zawierający tekst, zrzut ekranu, Czcionka, oprogramowanie&#10;&#10;Zawartość wygenerowana przez AI może być niepoprawna.">
            <a:extLst>
              <a:ext uri="{FF2B5EF4-FFF2-40B4-BE49-F238E27FC236}">
                <a16:creationId xmlns:a16="http://schemas.microsoft.com/office/drawing/2014/main" id="{200D3C22-2357-AC09-8BD7-61196C37CC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93420" y="850675"/>
            <a:ext cx="7495596" cy="418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64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6B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180BB-C5FE-FE84-C631-864E9B883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6362A95D-FE6F-D978-EE0C-37BF1571321A}"/>
              </a:ext>
            </a:extLst>
          </p:cNvPr>
          <p:cNvSpPr txBox="1"/>
          <p:nvPr/>
        </p:nvSpPr>
        <p:spPr>
          <a:xfrm>
            <a:off x="2245425" y="182880"/>
            <a:ext cx="556755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T</a:t>
            </a:r>
            <a:r>
              <a:rPr sz="3200" dirty="0">
                <a:solidFill>
                  <a:srgbClr val="FFFFFF"/>
                </a:solidFill>
              </a:rPr>
              <a:t>OOLS FOR GRAPH GENOMES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9E043CA-E5E5-615C-48A0-E9D3F5851143}"/>
              </a:ext>
            </a:extLst>
          </p:cNvPr>
          <p:cNvSpPr/>
          <p:nvPr/>
        </p:nvSpPr>
        <p:spPr>
          <a:xfrm>
            <a:off x="-29359" y="-44569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B9FC064-1BFC-80F4-60A9-1AFDF589FA58}"/>
              </a:ext>
            </a:extLst>
          </p:cNvPr>
          <p:cNvGrpSpPr/>
          <p:nvPr/>
        </p:nvGrpSpPr>
        <p:grpSpPr>
          <a:xfrm>
            <a:off x="602605" y="154870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BC67E30-E5AF-A1DC-B24C-1DDA5E4DB92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DE5AF6A9-CC1B-26EB-EEDB-4321E0DDF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D3D13F8-9B65-CB8F-8EDB-BC832C72EAD3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AD1C636-9F54-C3AF-4FF9-49D8D2FA6FE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2347AB5F-3FA9-BC0C-CF00-AC3ECF063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507329B-D251-D896-B051-ED9738EA0AF3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E635EBF-4DD2-8F5F-47BE-824C768B0CF3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Podkładka — zaznaczone z wypełnieniem pełnym">
              <a:extLst>
                <a:ext uri="{FF2B5EF4-FFF2-40B4-BE49-F238E27FC236}">
                  <a16:creationId xmlns:a16="http://schemas.microsoft.com/office/drawing/2014/main" id="{0E2AE0E7-5031-85FE-65A2-934758BE7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1418AE2-7E73-053E-4287-B7347E770364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BEFB590-0DE4-085B-F8E1-C8D42854E385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82EB8037-D387-55F7-7E5D-AE83E970E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1A066CA-918D-010F-6688-E075F62980EA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F82AB17-7544-D304-E1C7-58499656C23E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E5A44F15-6E44-3C4A-3214-0A2A09370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EDABA64-6BEB-72A8-AC5B-FD3D6DEFE451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C313B0F-6124-C8D1-C308-40CCE1032E42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924DDFA5-1141-C55D-357C-2A29151AA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03511643-84F2-D95B-F93C-22BF00844BE7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9C0E17D-37D0-D986-5980-E7BA45BA4D7F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D5DF41E5-82C4-F624-9F24-178A5F408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30" name="Obraz 29" descr="Obraz zawierający tekst, Czcionka, numer, Strona internetowa&#10;&#10;Zawartość wygenerowana przez AI może być niepoprawna.">
            <a:extLst>
              <a:ext uri="{FF2B5EF4-FFF2-40B4-BE49-F238E27FC236}">
                <a16:creationId xmlns:a16="http://schemas.microsoft.com/office/drawing/2014/main" id="{FF4391DA-BFAD-73C8-4EC2-2C9BE34D4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20942"/>
          <a:stretch>
            <a:fillRect/>
          </a:stretch>
        </p:blipFill>
        <p:spPr>
          <a:xfrm>
            <a:off x="1297276" y="1098633"/>
            <a:ext cx="7772400" cy="345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31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6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88756" y="182880"/>
            <a:ext cx="628088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A</a:t>
            </a:r>
            <a:r>
              <a:rPr sz="3200" dirty="0">
                <a:solidFill>
                  <a:srgbClr val="FFFFFF"/>
                </a:solidFill>
              </a:rPr>
              <a:t>PPLICATIONS OF PANGENOMICS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Identify population-specific variants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Link SVs to phenotypes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599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Enhance reference genome utility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8048842-74B0-8FA7-E349-4FD2BBD67964}"/>
              </a:ext>
            </a:extLst>
          </p:cNvPr>
          <p:cNvSpPr/>
          <p:nvPr/>
        </p:nvSpPr>
        <p:spPr>
          <a:xfrm>
            <a:off x="-29359" y="-44569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04A5ADC-525A-AA73-F571-8C6C69DD5D90}"/>
              </a:ext>
            </a:extLst>
          </p:cNvPr>
          <p:cNvGrpSpPr/>
          <p:nvPr/>
        </p:nvGrpSpPr>
        <p:grpSpPr>
          <a:xfrm>
            <a:off x="602605" y="154870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DFEFC9C-CF28-3A5F-CCA9-3ED096B5D78A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1FFC5F9A-BD3A-0443-9552-7C0113D6B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6011FE2-0EE3-7D7B-A620-CFE8AC7EF0F0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3CE8909-3FA5-6591-9454-215EC71EA78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0A1D4BB9-70E6-242C-E2AE-9E3B2CC0E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73D4DB9-38FC-C764-738A-B504D78EB7EC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C5C3E77-E6C5-30D4-DD8F-E6DB82A30E6B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Podkładka — zaznaczone z wypełnieniem pełnym">
              <a:extLst>
                <a:ext uri="{FF2B5EF4-FFF2-40B4-BE49-F238E27FC236}">
                  <a16:creationId xmlns:a16="http://schemas.microsoft.com/office/drawing/2014/main" id="{3BC17845-40E1-41B7-91F0-BAC438A34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45DC36-1B2B-F7C8-76FE-79AE96AC5CC9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ABF1403-E247-B5B6-7777-7DB10346910B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82C52432-B365-9AFF-BCA3-2A88CE2D5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3613402-4ABA-FBF2-C20C-216A2A2FA598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C9F1812-4C9F-C2CA-DC58-ACFB629D5284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530962E4-2FA7-8042-7EC6-74C7D0B0E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25B8E6C-4472-8D3D-3230-576724B9AE5C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F531D13-9FB1-E5BF-7400-63F97392F344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CC72F760-A0BC-80C6-A548-8D9AA2E12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5DC2392-A572-B6EC-27F0-5619F471EFD1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72A543B-C5C3-BE2B-4DC6-E4DB5E449543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3FA7C1CA-65DA-85A9-4A94-C1F8E6005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6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36796" y="182880"/>
            <a:ext cx="538480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A</a:t>
            </a:r>
            <a:r>
              <a:rPr sz="3200" dirty="0">
                <a:solidFill>
                  <a:srgbClr val="FFFFFF"/>
                </a:solidFill>
              </a:rPr>
              <a:t>LGORITHMIC CHALLENGES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Mapping reads to graph is NP-hard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Heuristic algorithms used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🗂️ Graph indexing strategies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Accuracy vs speed trade-offs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D3D4ED8-E014-539F-43D9-706EBAE97A57}"/>
              </a:ext>
            </a:extLst>
          </p:cNvPr>
          <p:cNvSpPr/>
          <p:nvPr/>
        </p:nvSpPr>
        <p:spPr>
          <a:xfrm>
            <a:off x="-29359" y="-44569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2B59CC2-D4BD-BF3B-76A1-5CA18A3F3B03}"/>
              </a:ext>
            </a:extLst>
          </p:cNvPr>
          <p:cNvGrpSpPr/>
          <p:nvPr/>
        </p:nvGrpSpPr>
        <p:grpSpPr>
          <a:xfrm>
            <a:off x="602605" y="154870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0246ED8-2FFE-D89B-2984-33A42E3BA03A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72173736-773F-C75F-615A-8FCA608D0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799CD60-5D3B-031C-E298-7CAB6159C966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04DE8D9-CE31-F877-A91D-EF33B6A6923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yjście z wypełnieniem pełnym">
              <a:extLst>
                <a:ext uri="{FF2B5EF4-FFF2-40B4-BE49-F238E27FC236}">
                  <a16:creationId xmlns:a16="http://schemas.microsoft.com/office/drawing/2014/main" id="{5FAAB61E-AD15-60EB-C730-53E4AC897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19CB0FE-BED0-1643-3184-F726842E7CC8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5B4E393-36EF-73FA-8454-229AB5330D5E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Podkładka — zaznaczone z wypełnieniem pełnym">
              <a:extLst>
                <a:ext uri="{FF2B5EF4-FFF2-40B4-BE49-F238E27FC236}">
                  <a16:creationId xmlns:a16="http://schemas.microsoft.com/office/drawing/2014/main" id="{FD7F20F4-A99C-E2D9-59FB-ED797E72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F494DDB-5EB2-E18A-EB78-03D35ED61E2D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4D719A3-C902-0255-A83A-F06DE9702817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7419CBB4-2573-563C-DADB-24F26DEF8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B08B6FE-A4E2-2C19-3F74-A3561B79A1A4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F09C3C6-978B-4FE0-9DA9-756317B3AD9B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D56CE0C4-5AEC-8A98-BD12-6878E6883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70CC029-FE27-6696-E56F-0C2EA5C887E3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12E8ED1-9821-33FA-ADAA-CD1E84C1A63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EBFE6822-F359-7B1F-A4E2-ECF294962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B6A45F9-0007-6C80-DC7A-84C74A510CC4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637D229-72AE-4213-BD3E-91ED7CCAD993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8B7319D2-1262-F118-564A-591709EA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066690" y="182880"/>
            <a:ext cx="592501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YPES OF GENOMIC VARIATION</a:t>
            </a: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DACD953C-48BF-D5EB-FE91-873A0B516102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EBBAD4F-736D-775D-0448-670E3AC838F5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C6B0E8A-DDE6-BF56-7E4D-D9FE29E2411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Sieć społecznościowa z wypełnieniem pełnym">
              <a:extLst>
                <a:ext uri="{FF2B5EF4-FFF2-40B4-BE49-F238E27FC236}">
                  <a16:creationId xmlns:a16="http://schemas.microsoft.com/office/drawing/2014/main" id="{C2F8CFFF-369C-F509-6DA5-D6E8FC7F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B26D07C-D773-1048-C620-8BA335E2FF17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7EE78D2-CB94-A796-5E3C-78532108F277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CE83CB75-2662-07D0-B83B-C85CFD79D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072A84C9-9C30-3721-BDA5-C21765F08CA8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5D4FC112-C54D-5CCF-481F-FFE964F1280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75A55E6E-75BD-4048-1B1D-6FF065DD5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89F0CCDB-7026-B287-270C-E8422C5B9829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4DECFD3-0F2F-75FD-B77A-D53563099F9A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Podkładka — zaznaczone z wypełnieniem pełnym">
              <a:extLst>
                <a:ext uri="{FF2B5EF4-FFF2-40B4-BE49-F238E27FC236}">
                  <a16:creationId xmlns:a16="http://schemas.microsoft.com/office/drawing/2014/main" id="{C66C0B92-EAE6-31AE-4DDA-F5DC7B7B3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0DFEAE87-074A-4AC5-871E-2A5AFF033590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EDFB4BA-DEA9-91F0-8BCF-D88808C594D0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Zamek z wypełnieniem pełnym">
              <a:extLst>
                <a:ext uri="{FF2B5EF4-FFF2-40B4-BE49-F238E27FC236}">
                  <a16:creationId xmlns:a16="http://schemas.microsoft.com/office/drawing/2014/main" id="{D9867C77-CA88-E59F-D926-75A68FEF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33305526-55FD-7779-914B-5F431E82E5CC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CB3625D-C0DA-0073-7D41-7B4FB49EEAF1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Zakraplacz z wypełnieniem pełnym">
              <a:extLst>
                <a:ext uri="{FF2B5EF4-FFF2-40B4-BE49-F238E27FC236}">
                  <a16:creationId xmlns:a16="http://schemas.microsoft.com/office/drawing/2014/main" id="{1CA3F551-47F6-EC7C-6A4F-A70778F53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E926A99-0D8D-9243-86A5-2B6D991CAB9F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90F0385B-B3F9-56C8-BA25-2F4F155F815F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Wejście z wypełnieniem pełnym">
              <a:extLst>
                <a:ext uri="{FF2B5EF4-FFF2-40B4-BE49-F238E27FC236}">
                  <a16:creationId xmlns:a16="http://schemas.microsoft.com/office/drawing/2014/main" id="{FC2928E1-DDDF-B506-438C-13E2B0A2A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15362" name="Picture 2" descr="Genetic Variation">
            <a:extLst>
              <a:ext uri="{FF2B5EF4-FFF2-40B4-BE49-F238E27FC236}">
                <a16:creationId xmlns:a16="http://schemas.microsoft.com/office/drawing/2014/main" id="{BF601448-C33F-2588-1164-BBDDA7DFC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6"/>
          <a:stretch>
            <a:fillRect/>
          </a:stretch>
        </p:blipFill>
        <p:spPr bwMode="auto">
          <a:xfrm>
            <a:off x="1451691" y="1503987"/>
            <a:ext cx="7314938" cy="248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B2F9F5-A05C-CE56-3452-FFB3BB4B9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2631833F-3D6C-F2A2-2456-D93518F156E9}"/>
              </a:ext>
            </a:extLst>
          </p:cNvPr>
          <p:cNvSpPr txBox="1"/>
          <p:nvPr/>
        </p:nvSpPr>
        <p:spPr>
          <a:xfrm>
            <a:off x="2066690" y="182880"/>
            <a:ext cx="592501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YPES OF GENOMIC VARIATION</a:t>
            </a: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ABB62C2F-6666-BFF6-0BC4-F68C4A9970F7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B02966A-286F-4136-FB12-C11569774628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1527C8D-C50D-6CAC-245A-FE7B48B257BB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Sieć społecznościowa z wypełnieniem pełnym">
              <a:extLst>
                <a:ext uri="{FF2B5EF4-FFF2-40B4-BE49-F238E27FC236}">
                  <a16:creationId xmlns:a16="http://schemas.microsoft.com/office/drawing/2014/main" id="{97321279-7A01-3662-4E6F-793634966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39C75CB-FFD6-3B8B-3ABA-8892E25FFCB1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C142327-7FE2-B859-8F57-0A400B495BE3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5E9057FC-A0D2-0B59-7EFD-8609350B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7723A2F3-A09B-2987-735D-A212DDB8F4C8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214E4147-21F9-C5F9-085B-32E983BF8F9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71A99446-D98D-6D53-5D9B-E637DCB7B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E77CBD79-B095-BF09-0F0B-49C115674307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E3C32EEC-0C10-78DD-7526-3FAF54AD5D6A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Podkładka — zaznaczone z wypełnieniem pełnym">
              <a:extLst>
                <a:ext uri="{FF2B5EF4-FFF2-40B4-BE49-F238E27FC236}">
                  <a16:creationId xmlns:a16="http://schemas.microsoft.com/office/drawing/2014/main" id="{4346370F-AE48-CCCF-FFFA-5F7C9487F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C0C521AA-A07B-A90A-B6A8-F0FF9933688B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AB8CD4EA-6EAA-8EF8-26AD-A9841A8EC3C3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Zamek z wypełnieniem pełnym">
              <a:extLst>
                <a:ext uri="{FF2B5EF4-FFF2-40B4-BE49-F238E27FC236}">
                  <a16:creationId xmlns:a16="http://schemas.microsoft.com/office/drawing/2014/main" id="{5E4874D7-7B94-A03E-52C2-10CAAC7FD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97245130-04C1-7408-BE1A-DC500937EAB3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B2ACDB75-F89D-37A2-7B17-10666B67EEC7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Zakraplacz z wypełnieniem pełnym">
              <a:extLst>
                <a:ext uri="{FF2B5EF4-FFF2-40B4-BE49-F238E27FC236}">
                  <a16:creationId xmlns:a16="http://schemas.microsoft.com/office/drawing/2014/main" id="{578B2B82-35BA-71C1-4BDD-8AD05131D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E1370B3D-14D4-FE2C-3109-6BD9F1486869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3E6FF69-21C2-36A4-2359-AB0C01304FD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Wejście z wypełnieniem pełnym">
              <a:extLst>
                <a:ext uri="{FF2B5EF4-FFF2-40B4-BE49-F238E27FC236}">
                  <a16:creationId xmlns:a16="http://schemas.microsoft.com/office/drawing/2014/main" id="{6C941EC9-3F75-AF96-22DE-390E5E563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17410" name="Picture 2" descr="Genetic Variation- Definition, Causes, Types, Examples">
            <a:extLst>
              <a:ext uri="{FF2B5EF4-FFF2-40B4-BE49-F238E27FC236}">
                <a16:creationId xmlns:a16="http://schemas.microsoft.com/office/drawing/2014/main" id="{84148D4E-2C62-8835-10D1-68F478E4D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7"/>
          <a:stretch>
            <a:fillRect/>
          </a:stretch>
        </p:blipFill>
        <p:spPr bwMode="auto">
          <a:xfrm>
            <a:off x="1559857" y="942675"/>
            <a:ext cx="6715295" cy="401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919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66D56C-D300-1A6C-2C65-D3C5CD89F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B053C587-AFEC-EF08-38D9-26D663741E48}"/>
              </a:ext>
            </a:extLst>
          </p:cNvPr>
          <p:cNvSpPr txBox="1"/>
          <p:nvPr/>
        </p:nvSpPr>
        <p:spPr>
          <a:xfrm>
            <a:off x="2066690" y="182880"/>
            <a:ext cx="592501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YPES OF GENOMIC VARIATION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B58B31F8-4BCA-C38C-9837-CEF5837CA9F4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SNPs: single nucleotide polymorphisms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48BDB095-BF37-57BA-AA3E-0CC5381EFD51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➕ INDELs: insertions and deletions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2EE26FC9-37E5-059A-2365-2A2ED8087865}"/>
              </a:ext>
            </a:extLst>
          </p:cNvPr>
          <p:cNvSpPr/>
          <p:nvPr/>
        </p:nvSpPr>
        <p:spPr>
          <a:xfrm>
            <a:off x="1371600" y="30175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Structural variants: CNVs, inversions, translocations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5487B173-9AD1-1851-3B53-FA303F0367DF}"/>
              </a:ext>
            </a:extLst>
          </p:cNvPr>
          <p:cNvSpPr/>
          <p:nvPr/>
        </p:nvSpPr>
        <p:spPr>
          <a:xfrm>
            <a:off x="1371600" y="42062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Affect gene function and regulation</a:t>
            </a: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B188F495-0E30-ED9F-7C24-158D463D13E9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127B233-745A-AC9D-9A7B-42E7329A7215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D3E8D4A-D067-9533-0E3E-EB283F03E3B3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Sieć społecznościowa z wypełnieniem pełnym">
              <a:extLst>
                <a:ext uri="{FF2B5EF4-FFF2-40B4-BE49-F238E27FC236}">
                  <a16:creationId xmlns:a16="http://schemas.microsoft.com/office/drawing/2014/main" id="{EB3EDA69-DE62-3B9C-C433-977C28F00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F2A68BF-E89C-0179-4417-FB232F4E9F49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59D44FD-7433-5B7E-85D3-5D17EB32BEE2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CE767569-15ED-2AF9-3705-27A05A387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38B7029A-6BFA-9916-653D-4C1D620E3B7F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4B4676AD-ADD7-A490-D444-A208E8BC099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DAE2F688-2D94-2ADD-0852-D2539BD2F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99A7E99D-68C2-3655-62FD-1BEABDEE36BE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2072297A-60FE-5D26-0129-3C91A4D5795E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Podkładka — zaznaczone z wypełnieniem pełnym">
              <a:extLst>
                <a:ext uri="{FF2B5EF4-FFF2-40B4-BE49-F238E27FC236}">
                  <a16:creationId xmlns:a16="http://schemas.microsoft.com/office/drawing/2014/main" id="{90176162-8F47-91D9-E56B-4F8228CFF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D6B73B1-D6B9-487A-377F-5893B3A776DB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9315554D-E805-1FA5-79A9-693B2F9865FF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Zamek z wypełnieniem pełnym">
              <a:extLst>
                <a:ext uri="{FF2B5EF4-FFF2-40B4-BE49-F238E27FC236}">
                  <a16:creationId xmlns:a16="http://schemas.microsoft.com/office/drawing/2014/main" id="{C2FF107F-01AA-0A0A-F4FF-DC00A6F3B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B31414DF-4DC3-7D52-2126-BAC20279D435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B3FDBED3-E68B-17D3-F831-FFB2B30DC025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Zakraplacz z wypełnieniem pełnym">
              <a:extLst>
                <a:ext uri="{FF2B5EF4-FFF2-40B4-BE49-F238E27FC236}">
                  <a16:creationId xmlns:a16="http://schemas.microsoft.com/office/drawing/2014/main" id="{11C39314-8F77-4803-5E97-3FC1A158B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3868679B-B6B7-BD1D-0B56-9E764B945C5F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753B9812-5FC7-53EA-9F7C-7258B006093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Wejście z wypełnieniem pełnym">
              <a:extLst>
                <a:ext uri="{FF2B5EF4-FFF2-40B4-BE49-F238E27FC236}">
                  <a16:creationId xmlns:a16="http://schemas.microsoft.com/office/drawing/2014/main" id="{1B5E49BB-5010-981B-2486-589F4C520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446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216043" y="182880"/>
            <a:ext cx="362631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V</a:t>
            </a:r>
            <a:r>
              <a:rPr sz="3200" dirty="0">
                <a:solidFill>
                  <a:srgbClr val="000000"/>
                </a:solidFill>
              </a:rPr>
              <a:t>ARIANT CALLING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Map reads to reference genome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Identify variants from alignments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Filter low-quality calls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Annotate for functional impact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741C879-98A3-C554-A0C5-72A6D16F7D31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FA34F8F-6372-763E-B9C0-EBF7F93709E1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409BF6E-0C4C-F2B5-7F7D-D4526E86BB4A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9D9DE651-899E-5AD7-D761-4E7BDB9C3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904A77A-ED95-775D-13C2-2E71EA077042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F2AF2DD-4419-A37A-B97A-37090B0D1566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E31BE4E7-A4FF-0DC9-977E-FFE54DEDC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96BB972-84B5-0171-CFB0-00C18C90800B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C0D1D69-286F-ED99-7D3C-35AFD573241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1C280FB2-B2B1-0C04-15BE-660F6B15F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A4FBECB-39E0-5539-0A25-289DA5474F55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019F19A-EF23-EB01-4B8D-8A0721CAA5FD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893096EF-990C-F821-F25C-BD7AE59A6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491BA39-E8FF-C6E6-51DB-159392EB2F9D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3A708B2-B910-90A5-BE21-AE3B863D3FD2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F8462088-0076-9F35-50B7-DE2AB9B02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BDC3504-7ED5-116C-ACC8-0CDE308C1886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575FD35-C1D4-C391-FCA8-698E69BFA03D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98431CFC-7C1A-9E43-C260-626091200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A8A99A6C-BA83-8943-2D53-1F53D45A344A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342E293-5AB1-2B46-D74B-ABD24D54505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6C27AA80-ACD2-EA12-75A2-40B2C1203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626940" y="182880"/>
            <a:ext cx="480452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NP AND INDEL CALLERS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GATK HaplotypeCaller for variant discovery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40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FreeBayes: Bayesian SNP/INDEL calling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1089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Platypus: integrates assembly-based calling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99309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Differences in sensitivity and specificity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2F50C8A-D65D-868E-AEA0-76B46D141F13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89BD913-B3DB-5CCA-E36D-3EBF0869DDD2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8A9923E-A18B-9BEE-78E0-0C2FCBFE982B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AB6C3098-FAF2-E638-A1FE-7A0054B9A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6F5D25D-5230-CF36-AFBB-5C69C475AA25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F83EACC-9A2B-ECF1-5ABB-6EAAA2AAC62D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9DA3D4D0-956B-733C-1FED-A97286B5D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54A71C3-468B-6168-C374-D3CB9C045094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C92BF0F-E370-378C-0FA2-3425E1A81D8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63C8A5CE-2B55-A7E8-B552-7749C25A5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DD3AC70-3E4A-9C86-A7CD-89E593A9D91B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0E58A82-3815-0C83-0CB1-9E67BFFB08FA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2F41F61F-E826-832E-3EB3-51D3EE83A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FE53F8A-1A36-5C6C-35E4-07B7B8D0A24B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A262F0E-0A60-70B2-D682-A280C8A65EA0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74D8C8A6-4C60-D5F1-EE44-1FBFD923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E7EC739-BC8D-F660-A010-AE578CCEED4B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66BB180-7359-1869-9F4C-5DB5B5A31062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A16F5E3C-43BD-9CE3-DC38-6FCE16D21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993A70B-0626-1CDA-9E3F-D40129F4166A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1C1F552-1BD9-2DD3-BFC7-9DAA74697BF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5ADC8DF2-F4C8-4F53-F650-820B1BF1A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706816" y="182880"/>
            <a:ext cx="664476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TRUCTURAL VARIANT DETECTION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LUMPY: read-pair and split-read analysis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598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Manta: sensitive SV detection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037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DELLY: paired-end and split-read integration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8857" y="393772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Resolution limited by read length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5478B74-0952-3607-89E5-E09D9D04638F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DFBC577-695A-BAB1-2318-6D097298F253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5103AD7-4526-3201-0816-3B8B8D8B84E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26D0EC19-1965-3C64-D0F8-1341037ED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D5CCA0F-76D9-6E74-5AAE-F099D118B41A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9D868CA-2233-69C6-75B5-AC469308D601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E42958D3-93C5-FAC3-3756-B9D764C0D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CC6BEE1-0346-DDAF-6A7F-164CBF7BEF5C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793E649-3637-EA64-DFC3-09C6124EE44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A96CC6A0-4035-0763-CD0A-7E2CA8251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EE41021-A15B-6C01-2593-2E48E6A14916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6967768-0ECD-5D68-98D1-3FA6D28CAC89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E34DBE3A-03F2-3B65-91D1-CC7B13D09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3893ACC-461C-CE5C-03FF-762E500A597D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B7201C2-37F0-9437-BBCB-5D54F8D839B3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9A516E77-A843-3FCF-9D9E-DDB16BE0A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8B3D870-07AC-8F7A-586C-D6206A63821B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6A9601E-E838-8F05-DD37-4A21C4769B0F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B5DB8C05-77FD-84C6-9A99-D4B1A12A6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FA93A7A-FF80-0831-3FEA-2236FB4C491B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7EDEC06-6B5A-9A3C-B1BE-C747F5B12B09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AC0992B2-F925-CC6C-6282-E8EF83D30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683321" y="182880"/>
            <a:ext cx="269176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H</a:t>
            </a:r>
            <a:r>
              <a:rPr sz="3200" dirty="0">
                <a:solidFill>
                  <a:srgbClr val="000000"/>
                </a:solidFill>
              </a:rPr>
              <a:t>A</a:t>
            </a:r>
            <a:r>
              <a:rPr lang="pl-PL" sz="3200" dirty="0">
                <a:solidFill>
                  <a:srgbClr val="000000"/>
                </a:solidFill>
              </a:rPr>
              <a:t>PLOTYPES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98683FD-FD21-7AA5-7FE9-B57763861171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FED41FE-4788-D0C2-C9D9-79A46DF0FCFC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3377C36-1047-E705-AB87-82EDBF37C6B3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B1561E2A-6696-17BD-4ED8-5AC8A46C0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A8A6C7C-98C1-551A-08C2-76FB34654301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63218AD-4DD3-39EB-32E7-7E512895FAB8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5A4D8A93-F202-CF6A-4724-404FE5391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79B7AC4-9CDF-368B-30D0-6EE803805478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35AFAB3-62D5-E972-0CA9-1F5ECEEB802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02BBE37B-CB8E-27CB-737B-2EDB96097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7CFB81B-B0DC-5D65-30DB-486C1BA080DC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2750AB1-3126-D6CB-25BD-1EAFC30BE95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96D76463-95D5-8D3B-CD56-58B5806F7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FE4FB23-8A0D-A3CA-C091-1021AFDCB935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B61E9C1-ED16-CC40-13EF-D7FA1DDBDB41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4E0DBA43-8821-A95B-7702-7DC4E33AB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A107429-A105-84F2-F0D7-9641506571DA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E8C524F-FA19-B177-31BC-B654B25552E6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706FE46A-2E3E-7BCE-EB31-A5A39BA98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B16F5AD-57A7-9434-D275-40F204146A6E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C942EC9-069F-C8B8-783F-CB457DFFAF9D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0B1871A8-7553-E2F8-3BAB-F2C842EE9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18434" name="Picture 2" descr="Haplotype mapping and its application in Plant Breeding | PPTX ...">
            <a:extLst>
              <a:ext uri="{FF2B5EF4-FFF2-40B4-BE49-F238E27FC236}">
                <a16:creationId xmlns:a16="http://schemas.microsoft.com/office/drawing/2014/main" id="{CD11018F-522B-F6D3-1313-780AEC11F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t="62063" b="6145"/>
          <a:stretch>
            <a:fillRect/>
          </a:stretch>
        </p:blipFill>
        <p:spPr bwMode="auto">
          <a:xfrm>
            <a:off x="1386144" y="1308190"/>
            <a:ext cx="7460183" cy="313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37697" y="182880"/>
            <a:ext cx="698300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B</a:t>
            </a:r>
            <a:r>
              <a:rPr sz="3200" dirty="0">
                <a:solidFill>
                  <a:srgbClr val="FFFFFF"/>
                </a:solidFill>
              </a:rPr>
              <a:t>IG DATA CHALLENGES IN GENOMICS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💾 Huge sequencing datasets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Complex network analyses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ML and AI applications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Multi-layer data integration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5AE8559-08F5-2D51-F9E6-E396F74B051E}"/>
              </a:ext>
            </a:extLst>
          </p:cNvPr>
          <p:cNvSpPr/>
          <p:nvPr/>
        </p:nvSpPr>
        <p:spPr>
          <a:xfrm>
            <a:off x="-29359" y="-587939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D39F582-984D-F34A-8CFE-6F2DD3D87E65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9CC2C75-AB88-35CB-EF3A-15FCDD4A1452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65B3AA9F-9439-A56A-BC2F-6BA8C78F2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557A9E3-06A3-3E29-8732-27CDFA03ABD9}"/>
              </a:ext>
            </a:extLst>
          </p:cNvPr>
          <p:cNvGrpSpPr/>
          <p:nvPr/>
        </p:nvGrpSpPr>
        <p:grpSpPr>
          <a:xfrm>
            <a:off x="596620" y="114605"/>
            <a:ext cx="623970" cy="612000"/>
            <a:chOff x="118543" y="117564"/>
            <a:chExt cx="62397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86F61A5-2B97-3884-093D-BB7B6338D2C3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ejście z wypełnieniem pełnym">
              <a:extLst>
                <a:ext uri="{FF2B5EF4-FFF2-40B4-BE49-F238E27FC236}">
                  <a16:creationId xmlns:a16="http://schemas.microsoft.com/office/drawing/2014/main" id="{B4F5D982-EB7B-33E2-7D1C-E594E18A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2E72C0E-8468-8A6A-6D05-18BF855C813C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7545AE0-C797-DD53-2A7B-7BB6548FB14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CC883BEB-4472-37FA-E226-7C046AB21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374C692-21E8-AB98-ECBC-3E2416A962DB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CEF70F2-E273-8C9D-566B-D4210C335AEF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D8265FC1-285F-9490-361E-860509F1C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3AF27DA-42A1-78B1-A902-0F66D6285EAF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2F1518E-8FA0-7EBE-E12C-7DECDE775013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DA6C5C45-A3BE-6724-E1E0-FBEA0FFA1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7EB6577-7DC4-DDF0-37BB-346FC2EE69B5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D32F06B-AFAE-1BF9-F63F-0758005680D9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B95F3886-A275-377A-925D-A5211AF73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5134188-7D82-490A-2DF1-1F98335B872C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64D32C8-6305-9BD2-6B02-B80E06303FAA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Zakraplacz z wypełnieniem pełnym">
              <a:extLst>
                <a:ext uri="{FF2B5EF4-FFF2-40B4-BE49-F238E27FC236}">
                  <a16:creationId xmlns:a16="http://schemas.microsoft.com/office/drawing/2014/main" id="{19C6EDB8-54E8-5A84-95E0-8FA6143D7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0FED1B-1AFD-D867-88C4-42F81728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F8662555-ADC1-C34C-FDB7-2A7C80C7D15B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HASING AND HAPLOTYPE RECONSTRUCTION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D1986AF2-D6AE-A43B-B994-5A65D31AF046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Assign variants to parental haplotypes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F0D1058A-9B7A-0C12-E6E5-98392F167D84}"/>
              </a:ext>
            </a:extLst>
          </p:cNvPr>
          <p:cNvSpPr/>
          <p:nvPr/>
        </p:nvSpPr>
        <p:spPr>
          <a:xfrm>
            <a:off x="1371600" y="2205989"/>
            <a:ext cx="7315200" cy="66856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Use read overlaps and linkage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D8829A6A-B2E8-1BB5-1C4F-6042BB53EF16}"/>
              </a:ext>
            </a:extLst>
          </p:cNvPr>
          <p:cNvSpPr/>
          <p:nvPr/>
        </p:nvSpPr>
        <p:spPr>
          <a:xfrm>
            <a:off x="1371600" y="3040378"/>
            <a:ext cx="7315200" cy="66856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Important for compound heterozygosity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384904EB-8A09-7449-5B0D-F74EF0855AAB}"/>
              </a:ext>
            </a:extLst>
          </p:cNvPr>
          <p:cNvSpPr/>
          <p:nvPr/>
        </p:nvSpPr>
        <p:spPr>
          <a:xfrm>
            <a:off x="1371600" y="387476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Tools: WhatsHap, HapCUT2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5B6E0DB-67B2-ED2B-C977-433D38E284D6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AE7AE25-9271-F5E9-062D-B76B6335C10A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CB3D033-A1FE-8B1C-DAF0-224444C5BAC6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3C1A4E5D-23F2-0987-16C4-431996DE5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6D75B65-D49A-15C2-66FE-6396DFE33B5C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F9B437E-87D6-7BF1-B8A9-9D66788AC77A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72E7BDF4-79AB-3F60-30AA-DBD0DE17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A5232BE-9289-1CA0-06BB-E327761BE257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D5B8D8D-0CD2-B850-8FBC-45C920B684F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877E4F0F-F393-FE83-6D45-62B0E7539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158E165-3257-5304-7448-C129A95D75D8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1F07ADB-4776-A2F6-C4AA-CF54D419A279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B27808F4-2F5A-FC8B-BDC1-9B14A1143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BA5D7AC-B67E-B34C-69DA-F5FBDB232F5F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CAA4092-9E6F-56DD-CD21-851400288358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212567D5-E34B-0461-4886-3F73F838B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63C3583-3EB6-CE60-12A5-2265AA319820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6095424-CC21-5C7E-1D9D-4899B74319A1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29D67C41-39EA-DF94-D510-1AA42D3F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DE99ACA-FBA4-C071-23D4-52DAE85E4FA5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61BE8F5-8877-61A4-0B21-179CFF2C18CF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E8AD8D9B-7020-116E-A226-F0AA008D2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872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329857" y="182880"/>
            <a:ext cx="339868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G</a:t>
            </a:r>
            <a:r>
              <a:rPr sz="3200" dirty="0">
                <a:solidFill>
                  <a:srgbClr val="000000"/>
                </a:solidFill>
              </a:rPr>
              <a:t>WAS OVERVIEW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8F22094-1CC8-ED11-BE7B-6063ACB4AEBF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77F1FB1-E54E-0E35-849E-52992F891495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AE45A3E-CA36-0621-670A-9D30CC729BBD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688A21E3-0D07-CF05-2657-CD6A760FC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2FDF7A4-012F-729B-F030-B0E6A2042B5D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8322FAB-2166-9539-7EBE-649DC2D3AFAB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1624E909-1EBB-3716-46F7-7E1E46A10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80FC450-F61D-B24F-3113-16FC563FD3BE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DF96066-BA42-A4DF-8144-8DD16E5EF39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74D2FB0B-F382-A1B7-64B2-A7462BA37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07C0023-DA2E-219F-8E87-DDD57BB68C0C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A3B3FF9-1768-8D87-AC01-2727277867E0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0194C18D-5ECC-1FE5-6582-DFCD7B30F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1BB9966-B896-0EE5-A1E7-D7B795382495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B93602C-916C-116B-E162-D4CB735A83C3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CE7CF8CD-1BED-F96B-2922-C29F59882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FF7DDFF-245B-DE64-D667-00D40D8CE070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4035D5A-8F10-FC78-6135-01A3C0482A01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83DC3FB8-B0A0-46EA-336F-22B66B80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0A3DA4C6-49B5-42F6-BA8E-1070F16E9F3B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32C0722-E8D1-2F73-2B1E-8A707411E091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E2AC8068-AD9D-18ED-45A1-134E4AFC7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19458" name="Picture 2" descr="Genome-Wide Association Study Diagram 7508599 Vector Art at Vecteezy">
            <a:extLst>
              <a:ext uri="{FF2B5EF4-FFF2-40B4-BE49-F238E27FC236}">
                <a16:creationId xmlns:a16="http://schemas.microsoft.com/office/drawing/2014/main" id="{904E141B-40E6-64E5-1601-EF41801B26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9"/>
          <a:stretch>
            <a:fillRect/>
          </a:stretch>
        </p:blipFill>
        <p:spPr bwMode="auto">
          <a:xfrm>
            <a:off x="2820307" y="1007826"/>
            <a:ext cx="4465864" cy="39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18BFDC-DC89-45AE-0B79-1E7DF58E0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61CFDD54-AF7E-4B69-39A9-2B47384A0A2D}"/>
              </a:ext>
            </a:extLst>
          </p:cNvPr>
          <p:cNvSpPr txBox="1"/>
          <p:nvPr/>
        </p:nvSpPr>
        <p:spPr>
          <a:xfrm>
            <a:off x="3329857" y="182880"/>
            <a:ext cx="339868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G</a:t>
            </a:r>
            <a:r>
              <a:rPr sz="3200" dirty="0">
                <a:solidFill>
                  <a:srgbClr val="000000"/>
                </a:solidFill>
              </a:rPr>
              <a:t>WAS OVERVIEW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12F2FAC6-D50E-4847-406C-B469E36AE5DA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Identify loci linked to traits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84C16E02-5C3F-8817-2A2F-C9B213627C1F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SNP-trait association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F80F133F-C77C-D12B-E0DB-9A0566AA218D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Confounding factors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80632F1D-30F4-A170-4000-E4A9CFBC88CB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Population-scale studies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3681D23-7AC3-2F96-D0F8-103C0110033A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A9AEF3F-6EDE-CCBC-832A-7CA923539F08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197D1F1-C204-7FEF-89C2-07EC69D5CB9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6D9B8CC6-96F3-F4EF-4199-978A7238C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A7BAD30-6EF8-F8FD-8962-0652E644A0B1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BF72A50-FC6A-080C-CC38-AFBB5CA5E73A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717A30AC-2CDF-5B00-98CF-4A628DEC5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41C2A57-949A-C090-B255-24C8CA7B7289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A3A54C-C155-BB99-6C89-8E3AD91A647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7B4F1788-E2A9-A79F-9719-4F0F9A3BC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062AA38-6E7E-B056-6045-8A10393E3DCF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2122FF8-305B-1D1C-C13C-7898B1E28F8F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F82D65AE-C6FB-61B6-11B4-413033649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AA1507D-2900-22C2-7C5A-80CDBCEB0B9A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40D5401-844A-59A1-6245-A591B04241BF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42DA60CA-537E-63F6-8D61-A1CE402E7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788BFFB-6450-8E34-3619-6C140633AB9B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C9D78CC-52FA-2E15-3C45-66EEE64DEF72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4AFD2548-01AF-F90D-C6B5-60A26AD27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D2272E8-C963-AADA-D680-494E1D5EC312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6B4619F-F6A3-A933-7C49-94D93F028E07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0635B800-FDBE-5468-A431-C392246C3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421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58437" y="182880"/>
            <a:ext cx="534152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G</a:t>
            </a:r>
            <a:r>
              <a:rPr sz="3200" dirty="0">
                <a:solidFill>
                  <a:srgbClr val="000000"/>
                </a:solidFill>
              </a:rPr>
              <a:t>WAS STATISTICAL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Logistic regression for binary traits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Linear mixed models for continuous traits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3348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Control for population structure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72412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Reduce false positives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499CEFA-24CF-71D1-505E-4EF61E516337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77F2CF3-63A2-7635-7B97-A7EF2401CFEA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441C41A-ED77-8B34-6F65-8F5E1B0D08A5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A4D1B8E0-A766-75CA-E305-0D92145C4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9533061-9B2E-DBC6-549F-5CE0597B480F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633EA06-27C2-A313-9B1F-C79635E6CC77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94E6F8A9-BE5D-B85E-B64D-0CA190BE9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E2E5CFC-1EFE-E3A4-9758-B24408923A30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9951C63-11BB-04EF-2EED-86DCCF23613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CBBCE0BF-7A06-25FB-48C1-2F685F97A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76C5707-F448-7F14-F667-C788ED27514D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34AA683-7F2B-CB6F-3D9E-CAB6DF7EBDDB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8B935ADF-5AA5-EA6D-19F2-E7497C21E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55CDEB0-BFBA-A71E-16EF-B4F460F97220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5E0166F-B8F7-3E93-0FFE-E8F717F86C88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79B11CB3-10AF-3B86-6C58-8F58A2BA1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DE63A8E-3B2D-E4C9-0B17-0A2CB843F33D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A70E68E-9896-4203-2AAF-A0488DC3D490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B4F75209-DE3E-3733-0A72-4FBD4833D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B888A3E-184B-13F7-DDB6-AD7990C11A3D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C6841C5-C96C-0E0E-B1DA-1CBE91D9DBE9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CA7FA65B-74C2-92EA-D488-632853016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26103" y="182880"/>
            <a:ext cx="740619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OPULATION STRUCTURE CORRECTION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CE56E7C-880A-2E0F-140E-0F9D6686673B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93BDAF5-973F-96CB-F734-71CF7712EAA3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E760A85-24BE-930D-90DE-1FF70F62864B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D4E6A8DE-5F50-0146-1289-1272DDFB1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1136861-9678-349D-976E-478A180E3EFC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7C4069B-DC2C-276D-4208-45DBB8C3E7FA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CB335AD1-E208-B89B-6C02-B97B8B828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53E47D3-3DFC-1592-59A5-BB0097B1E2A6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B1CFED9-72B4-6C8C-79B0-E5155584B88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1E27889A-349C-0DB8-4223-4564C5F92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6299A62-47CB-FA65-7C87-537453B29B1D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B86AFBA-F943-C44A-546E-168A075341B5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544A2796-BD1C-57F7-7974-94E5219DB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E682ACD-A280-EF84-0DCD-85FEA78C6641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EDA9D36-1C9A-FADE-2176-79A92E6C9E5D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34502213-D07A-89A6-249C-18942DAA4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48B2CE3-460F-6383-4EC9-4FF3F2FD5818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DC99B1B-F7ED-7CD0-6281-AB79A189AE83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91D32418-5A54-BA43-ABDF-6A8216770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1602D00-1B29-F081-87F5-E1E63690DB4D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937C728-8C66-CD7D-A70A-7CFCB4E8032C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561B84CC-2450-EF8D-6B63-D4FC66805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20482" name="Picture 2" descr="| Population structure analysis. (A) Heat map of kinship matrix with ...">
            <a:extLst>
              <a:ext uri="{FF2B5EF4-FFF2-40B4-BE49-F238E27FC236}">
                <a16:creationId xmlns:a16="http://schemas.microsoft.com/office/drawing/2014/main" id="{3B76F05A-CF00-8ABA-8D53-6BDEED581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03" y="1264973"/>
            <a:ext cx="7552512" cy="322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8F544-FA6F-19AB-5736-F9795595A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CACFF2DB-3237-1DAE-E4A4-332CF55645AF}"/>
              </a:ext>
            </a:extLst>
          </p:cNvPr>
          <p:cNvSpPr txBox="1"/>
          <p:nvPr/>
        </p:nvSpPr>
        <p:spPr>
          <a:xfrm>
            <a:off x="1326103" y="182880"/>
            <a:ext cx="740619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OPULATION STRUCTURE CORRECTION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42F83F40-580D-4C3B-33F3-7AE5CBA92B68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PCA to detect ancestry differences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F2970D32-5648-B343-884F-EC9D5FAFE132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Kinship matrices for relatedness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CB58F0F7-515E-54F4-7403-71E16F8D8107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Avoid spurious associations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400FE2A7-A619-B39B-BF59-6578D85645FA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Implemented in PLINK, GEMMA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B27C834-F8F7-3EC6-D476-7E9D1C3579FF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E786A2F-357F-5AB3-AE5F-6E035A1F764B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D731AE6-4478-5427-3063-9B199C93E413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B7E1F338-6886-9A7F-9112-0A26DFBE2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803D703-3210-1E15-00E8-FC884A359D9A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948C885-E761-7414-9533-E521A2727E4C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BFD18570-47BC-676F-A438-34D70EBEB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C557A5E-B5F6-81A2-ED25-698A06F979B1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1AF2044-3213-A6FE-FFF3-64B740B1DB9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94A6D1D1-FDFF-0F29-91C3-2F3A0CB1C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35402A6-9C51-33B1-3D2E-E2D04C21DB12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27D6AD7-7433-064F-E0C5-ACE05447E5E1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1D84F935-3232-39CC-D456-FDAA0059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C50F43A-15B5-57F9-3A6C-308BA73FAA62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B48E154-A096-08F8-027D-9AA23301E29C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DA9B8229-FCBF-C6B9-68D1-C82A5E839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7407631-7331-FBFD-265C-9AD53CC60F34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E6CD080-0EF6-74CA-9973-F1FC4EDBDD8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86A9D217-1E22-C14E-89F9-49B686B8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A77CB9E0-4784-271C-02A7-7DB77DEDA437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10D92E5-8F14-6B45-BB89-BF46DD0DE41E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0DF4B593-7844-EFA6-C96A-CD39E5A5C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0671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305811" y="182880"/>
            <a:ext cx="344677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OOLS FOR GWAS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PLINK: QC, association tests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BOLT-LMM: fast linear mixed models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GEMMA: Bayesian and frequentist models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Scales to hundreds of thousands of samples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12307CF-FCE9-340D-D369-A9256CF2302E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5E3B063-269B-FCA6-EC9A-CDF7C25A9D11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CA35B74-ACF3-5EAE-0DD5-CC0029853FE4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6717CD83-2AC3-3B05-F6A2-32BE17128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013FD4B-2A68-962D-0141-DA0125E49A07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F43034C-3394-B0E1-BA51-FDFE9B874193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351707DA-3D42-21B8-8D97-832F1D8C1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548D396-955C-A202-E5B2-C8EA3AF6A346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0A337D9-8549-7DBD-964C-F95E018229C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C1963089-3849-C08C-1F83-A67C4283F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19A5114-4FC2-E4B9-F3AA-4108208D69F7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4D34169-3B4F-9892-48E0-C46F0B1054A8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CAA40035-ADB0-4644-386F-AF41AE0D7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00FE6A3-00EF-AD61-D8F7-37D66074408A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0D5465F-34D4-6373-A8AD-A214A166C5E2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408F1BFF-F467-9670-BF1D-3F1FAA825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A6C7DCD-BEAF-E7C1-B09D-D4C9902049DA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9871EDF-523E-1CFC-FB01-1933BB844842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D03FDD22-79D2-CD63-3123-E2ADE9685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5392A22-775F-B14B-588A-6D74AF820F66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6409EAA-D359-2615-1EA4-AD347F52088A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C8C5D47A-3B97-7AE0-00AB-4D0166FF8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C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785363" y="182880"/>
            <a:ext cx="648767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V</a:t>
            </a:r>
            <a:r>
              <a:rPr sz="3200" dirty="0">
                <a:solidFill>
                  <a:srgbClr val="000000"/>
                </a:solidFill>
              </a:rPr>
              <a:t>ISUALIZATION OF GWAS RESULTS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320039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Manhattan plot for genome-wide p-values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4039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QQ plot to check for inflation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992C2C1-C8D7-75AE-CF67-267C4BCDA339}"/>
              </a:ext>
            </a:extLst>
          </p:cNvPr>
          <p:cNvSpPr/>
          <p:nvPr/>
        </p:nvSpPr>
        <p:spPr>
          <a:xfrm>
            <a:off x="-29359" y="-3731279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B527E8A-853D-59A9-DC81-6EF4524366C3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49B38D8-6245-019A-01F8-22DCB0536A1E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3B8D4420-38A2-9F1A-20AA-C7F726025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4F31908-C682-CEB6-603E-94FFB12B5EF1}"/>
              </a:ext>
            </a:extLst>
          </p:cNvPr>
          <p:cNvGrpSpPr/>
          <p:nvPr/>
        </p:nvGrpSpPr>
        <p:grpSpPr>
          <a:xfrm>
            <a:off x="602605" y="2265749"/>
            <a:ext cx="612000" cy="612000"/>
            <a:chOff x="998520" y="2252973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90D8A98-B02C-083F-82FE-B4640657C206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Rozwidlenie drogi z wypełnieniem pełnym">
              <a:extLst>
                <a:ext uri="{FF2B5EF4-FFF2-40B4-BE49-F238E27FC236}">
                  <a16:creationId xmlns:a16="http://schemas.microsoft.com/office/drawing/2014/main" id="{9466802D-C94E-5619-CE25-384824B57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5B7076C-4126-52D8-ADC6-DE8ED005B519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EE414EE-2AFB-60EE-ACDB-4DC63466773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C71BB2EB-ECB7-6981-2FA6-3EDA1FFA7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76CD9EB-FF81-F936-76A3-A4206F1CE756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3282500-F1C4-0D92-1671-4FC210681506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4249DA89-3991-254D-36AD-EEC7E1628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CA266F0-489B-1884-FFC7-A744D03A1193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220375B-94AB-B98B-5E19-02987D0CCB40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97B64D08-9F8C-FE32-96A9-258D75BCD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3A7B2B0-88DB-F8EE-8690-6CBECA08FD58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DB4AD56-449D-D45F-A249-7D1BC9F43134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5F458BB5-D188-7A2C-5E7E-6C8AB2495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0DA1B120-7062-BAD1-D7A9-BE5A02818DAF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114CB2CA-564B-FEB1-06B3-7E2DD51F0C2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DB36F706-774C-3ED5-4100-D3E4A1D92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21506" name="Picture 2" descr="Manhattan Plot for Genome-Wide Association Studies (GWAS) | BioRender ...">
            <a:extLst>
              <a:ext uri="{FF2B5EF4-FFF2-40B4-BE49-F238E27FC236}">
                <a16:creationId xmlns:a16="http://schemas.microsoft.com/office/drawing/2014/main" id="{5A7B4F2F-251D-3C48-9DF4-2CEFDFD39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52" b="13732"/>
          <a:stretch>
            <a:fillRect/>
          </a:stretch>
        </p:blipFill>
        <p:spPr bwMode="auto">
          <a:xfrm>
            <a:off x="2392691" y="919423"/>
            <a:ext cx="5633709" cy="217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089406" y="182880"/>
            <a:ext cx="387958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D</a:t>
            </a:r>
            <a:r>
              <a:rPr sz="3200" dirty="0">
                <a:solidFill>
                  <a:srgbClr val="000000"/>
                </a:solidFill>
              </a:rPr>
              <a:t>NA METHYLATION</a:t>
            </a: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DAA71438-EC71-E39B-8148-8F35553AAE65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69FFACA-DDCB-5C11-F88F-77DA87A36B82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91F8702-C78D-740C-8B44-6887FADB31B3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Sieć społecznościowa z wypełnieniem pełnym">
              <a:extLst>
                <a:ext uri="{FF2B5EF4-FFF2-40B4-BE49-F238E27FC236}">
                  <a16:creationId xmlns:a16="http://schemas.microsoft.com/office/drawing/2014/main" id="{71DEED61-B075-C0AD-65D2-E1C34130C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75BEBBF-6CE1-233E-6060-79157FA87454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330AEFF-61F0-19BF-C720-33176A9F2E0F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mek z wypełnieniem pełnym">
              <a:extLst>
                <a:ext uri="{FF2B5EF4-FFF2-40B4-BE49-F238E27FC236}">
                  <a16:creationId xmlns:a16="http://schemas.microsoft.com/office/drawing/2014/main" id="{7F4D16E2-85C4-C176-1481-F97E35214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4DBA0B6B-2DA3-0E49-4B3B-3C7F2A53203F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096DFB31-E2B4-1257-7639-4D918E0DADC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750CC015-9F5E-4A90-96EC-5E295BFA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02F0E77F-F8A6-5B40-DA00-62400093A576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250779A2-672B-017F-3791-2047C05B7CB4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Podkładka — zaznaczone z wypełnieniem pełnym">
              <a:extLst>
                <a:ext uri="{FF2B5EF4-FFF2-40B4-BE49-F238E27FC236}">
                  <a16:creationId xmlns:a16="http://schemas.microsoft.com/office/drawing/2014/main" id="{BAE0C69D-7F25-4200-6FE5-8B051DA7D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889F9685-1514-66AC-3506-A2AA6D0B2604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26BB54DF-B5F8-01B6-AA1B-E514465242AD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Rozwidlenie drogi z wypełnieniem pełnym">
              <a:extLst>
                <a:ext uri="{FF2B5EF4-FFF2-40B4-BE49-F238E27FC236}">
                  <a16:creationId xmlns:a16="http://schemas.microsoft.com/office/drawing/2014/main" id="{2D38AB39-BAED-10FB-977F-4CD52DF12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33EB5A91-4586-131C-5383-B2C2DC5F23D7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E9B321A2-791F-CE14-9321-5CED372941C7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Zakraplacz z wypełnieniem pełnym">
              <a:extLst>
                <a:ext uri="{FF2B5EF4-FFF2-40B4-BE49-F238E27FC236}">
                  <a16:creationId xmlns:a16="http://schemas.microsoft.com/office/drawing/2014/main" id="{D9D15C05-D50A-573A-AC5C-90CADE817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8C1AF540-F22E-A92D-FB96-D022E6FB7895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DF6C3B03-A3C0-0A73-A537-9C54262DA00D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Wejście z wypełnieniem pełnym">
              <a:extLst>
                <a:ext uri="{FF2B5EF4-FFF2-40B4-BE49-F238E27FC236}">
                  <a16:creationId xmlns:a16="http://schemas.microsoft.com/office/drawing/2014/main" id="{4CC32CE8-214F-6795-ECA8-6AF99F08A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22530" name="Picture 2" descr="DNA Methylation | IntechOpen">
            <a:extLst>
              <a:ext uri="{FF2B5EF4-FFF2-40B4-BE49-F238E27FC236}">
                <a16:creationId xmlns:a16="http://schemas.microsoft.com/office/drawing/2014/main" id="{05F3739F-B3AE-AD1B-C88D-45066A52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9" y="1181099"/>
            <a:ext cx="7047361" cy="32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B276D9-161A-1403-CCFA-BEA952EE9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17291EE9-8A86-CA0C-9E99-212EE440DFD2}"/>
              </a:ext>
            </a:extLst>
          </p:cNvPr>
          <p:cNvSpPr txBox="1"/>
          <p:nvPr/>
        </p:nvSpPr>
        <p:spPr>
          <a:xfrm>
            <a:off x="3089406" y="182880"/>
            <a:ext cx="387958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D</a:t>
            </a:r>
            <a:r>
              <a:rPr sz="3200" dirty="0">
                <a:solidFill>
                  <a:srgbClr val="000000"/>
                </a:solidFill>
              </a:rPr>
              <a:t>NA METHYLATION</a:t>
            </a: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FA3C3BB3-7460-E248-BBDB-09EAFD52DB32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8A85F97-FE98-79EB-1548-C12877F06D99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F373628-B0F9-3B8D-C102-B4AB614FE10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Sieć społecznościowa z wypełnieniem pełnym">
              <a:extLst>
                <a:ext uri="{FF2B5EF4-FFF2-40B4-BE49-F238E27FC236}">
                  <a16:creationId xmlns:a16="http://schemas.microsoft.com/office/drawing/2014/main" id="{D1D39C40-C881-7486-4456-8C888D492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561E0ED-10AB-3E96-4BE3-1AC0F25BA611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C8128CE-307E-F1FC-FBF0-9542FEC46685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mek z wypełnieniem pełnym">
              <a:extLst>
                <a:ext uri="{FF2B5EF4-FFF2-40B4-BE49-F238E27FC236}">
                  <a16:creationId xmlns:a16="http://schemas.microsoft.com/office/drawing/2014/main" id="{C88F558D-47F7-6493-27CB-294DFE8A1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88248A29-F948-9D76-CA72-A0D3407C024F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666E5B23-C9EF-B734-A492-EC5300CA98F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C888A87D-6871-B5A8-6756-290442931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1F1D6029-6F81-09CC-002F-ACF44C216489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ED096068-5F40-BB25-CA17-44F87A190EFD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Podkładka — zaznaczone z wypełnieniem pełnym">
              <a:extLst>
                <a:ext uri="{FF2B5EF4-FFF2-40B4-BE49-F238E27FC236}">
                  <a16:creationId xmlns:a16="http://schemas.microsoft.com/office/drawing/2014/main" id="{AA6F8AB3-F511-FDA9-50AD-342C4011F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C2D3A37E-06A6-0C7D-7371-BCD7DBEDD562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29D16CB9-F289-DFED-2F57-5A083C794FBA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Rozwidlenie drogi z wypełnieniem pełnym">
              <a:extLst>
                <a:ext uri="{FF2B5EF4-FFF2-40B4-BE49-F238E27FC236}">
                  <a16:creationId xmlns:a16="http://schemas.microsoft.com/office/drawing/2014/main" id="{26582E4B-FA72-9DAE-8E59-39337B19B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782D4998-C284-D178-A193-B6C3E0085E0F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EBADFBD7-D22C-1FA1-A7AA-358DE9BAAAFB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Zakraplacz z wypełnieniem pełnym">
              <a:extLst>
                <a:ext uri="{FF2B5EF4-FFF2-40B4-BE49-F238E27FC236}">
                  <a16:creationId xmlns:a16="http://schemas.microsoft.com/office/drawing/2014/main" id="{B3E6400F-D5A2-71A9-23A6-1D6234623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F4333DB5-18E3-8B48-105D-E7D7572A6F79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2CB36F77-CC1F-29D5-BB77-9102658668EF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Wejście z wypełnieniem pełnym">
              <a:extLst>
                <a:ext uri="{FF2B5EF4-FFF2-40B4-BE49-F238E27FC236}">
                  <a16:creationId xmlns:a16="http://schemas.microsoft.com/office/drawing/2014/main" id="{B11DBBB0-4B34-668B-AEC5-C409929C9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24578" name="Picture 2" descr="Dna Methylation Diagram">
            <a:extLst>
              <a:ext uri="{FF2B5EF4-FFF2-40B4-BE49-F238E27FC236}">
                <a16:creationId xmlns:a16="http://schemas.microsoft.com/office/drawing/2014/main" id="{FF75A26E-21CD-62BB-06ED-F7A30B4D7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889000"/>
            <a:ext cx="7282822" cy="407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970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620254" y="182880"/>
            <a:ext cx="681789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EQUENCE → VARIANT → FUNCTION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Sequencing and read processing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Variant calling and annotation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Functional interpretation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🔹 </a:t>
            </a:r>
            <a:r>
              <a:rPr lang="pl-PL" dirty="0"/>
              <a:t>IT analog – </a:t>
            </a:r>
            <a:r>
              <a:rPr lang="pl-PL" dirty="0" err="1"/>
              <a:t>logs</a:t>
            </a:r>
            <a:r>
              <a:rPr lang="pl-PL" dirty="0"/>
              <a:t> -&gt; </a:t>
            </a:r>
            <a:r>
              <a:rPr lang="pl-PL" dirty="0" err="1"/>
              <a:t>anomalities</a:t>
            </a:r>
            <a:r>
              <a:rPr lang="pl-PL" dirty="0"/>
              <a:t> -&gt; </a:t>
            </a:r>
            <a:r>
              <a:rPr lang="pl-PL" dirty="0" err="1"/>
              <a:t>bugs</a:t>
            </a:r>
            <a:endParaRPr dirty="0"/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C0C087B-F192-C760-FB69-3A65EF963A9E}"/>
              </a:ext>
            </a:extLst>
          </p:cNvPr>
          <p:cNvSpPr/>
          <p:nvPr/>
        </p:nvSpPr>
        <p:spPr>
          <a:xfrm>
            <a:off x="-29359" y="-587939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8A4E281-8323-93EB-42D9-2E84D8503781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3BAE6B0-6AA4-13B0-BA3C-2B7C42F768E6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957E7AB6-A448-C7F6-E307-8D262EE1F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30E4772-4196-2D86-B2B3-62B811B39E95}"/>
              </a:ext>
            </a:extLst>
          </p:cNvPr>
          <p:cNvGrpSpPr/>
          <p:nvPr/>
        </p:nvGrpSpPr>
        <p:grpSpPr>
          <a:xfrm>
            <a:off x="596620" y="114605"/>
            <a:ext cx="623970" cy="612000"/>
            <a:chOff x="118543" y="117564"/>
            <a:chExt cx="62397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C45434F-FA40-6051-7015-9DAA00D96BFC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ejście z wypełnieniem pełnym">
              <a:extLst>
                <a:ext uri="{FF2B5EF4-FFF2-40B4-BE49-F238E27FC236}">
                  <a16:creationId xmlns:a16="http://schemas.microsoft.com/office/drawing/2014/main" id="{67208CBD-2144-611B-A027-99E1D54CE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B56E427-3A07-612A-B866-739C92BA6EF5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EE1304F-A8D9-8555-DCE6-21FE5B33E5B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16CD3EE8-4FEB-B8E1-76A2-65E5702B3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6703123-B709-04EC-6B36-6CBA2245ABEC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A6A1FA8-3017-2955-CC1B-8C63624ABB6A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8E9A74D3-2AE1-2847-E632-FF6340EB5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293551E-4F07-5F1C-7777-CBBFE126C60F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DF25DB1-9FB8-5E61-7769-7B2758507758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739E9D75-5DB9-6381-9BD0-0485D627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E822DB8-C3E8-06C3-F63C-0E9C7A13D285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01C2A07-0DE9-5144-3D12-BC1F43AD29D2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97C778E6-C8B5-7D96-59DA-03CA748EC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BDB87E3-1ECA-9375-803B-C9AD048EB6ED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CE7AABF-31B0-0D18-A1CF-01F01AED956F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Zakraplacz z wypełnieniem pełnym">
              <a:extLst>
                <a:ext uri="{FF2B5EF4-FFF2-40B4-BE49-F238E27FC236}">
                  <a16:creationId xmlns:a16="http://schemas.microsoft.com/office/drawing/2014/main" id="{AC7DCE40-A0ED-9D80-318F-1D4E18EFF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CB23D5-6FA5-FD49-7293-E1EA4C7D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D9589A5F-C649-9794-69E4-084F1CE4D92A}"/>
              </a:ext>
            </a:extLst>
          </p:cNvPr>
          <p:cNvSpPr txBox="1"/>
          <p:nvPr/>
        </p:nvSpPr>
        <p:spPr>
          <a:xfrm>
            <a:off x="3089406" y="182880"/>
            <a:ext cx="387958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D</a:t>
            </a:r>
            <a:r>
              <a:rPr sz="3200" dirty="0">
                <a:solidFill>
                  <a:srgbClr val="000000"/>
                </a:solidFill>
              </a:rPr>
              <a:t>NA METHYLATION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92B847FA-F5A1-5527-D561-BA3639645618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5-methylcytosine occurs mainly at CpG sites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7D7CE292-19F7-5BBB-C54E-253CB1E0BDA0}"/>
              </a:ext>
            </a:extLst>
          </p:cNvPr>
          <p:cNvSpPr/>
          <p:nvPr/>
        </p:nvSpPr>
        <p:spPr>
          <a:xfrm>
            <a:off x="1371600" y="2230512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🔒 Silences gene promoters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695F769D-EB22-CF2B-461D-79CBD92AC4D7}"/>
              </a:ext>
            </a:extLst>
          </p:cNvPr>
          <p:cNvSpPr/>
          <p:nvPr/>
        </p:nvSpPr>
        <p:spPr>
          <a:xfrm>
            <a:off x="1371600" y="3053472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Maintains genomic stability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497E718A-64FB-EBBC-CCAE-32F1BBAEB469}"/>
              </a:ext>
            </a:extLst>
          </p:cNvPr>
          <p:cNvSpPr/>
          <p:nvPr/>
        </p:nvSpPr>
        <p:spPr>
          <a:xfrm>
            <a:off x="1371600" y="3876432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Epigenetic regulation without sequence change</a:t>
            </a: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2348AFB1-C4D0-9754-0447-F06820D4D445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D953BC5-30F0-22B8-D69F-CCA5606BEC5C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066D347-A486-6248-76E5-05D7C2F123C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Sieć społecznościowa z wypełnieniem pełnym">
              <a:extLst>
                <a:ext uri="{FF2B5EF4-FFF2-40B4-BE49-F238E27FC236}">
                  <a16:creationId xmlns:a16="http://schemas.microsoft.com/office/drawing/2014/main" id="{C16869E8-2CDD-4282-688D-5E6F07A3A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B568ADC-7523-835C-934F-ABB58C190885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27537E6-171E-8A04-2A1B-C35012E79C69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mek z wypełnieniem pełnym">
              <a:extLst>
                <a:ext uri="{FF2B5EF4-FFF2-40B4-BE49-F238E27FC236}">
                  <a16:creationId xmlns:a16="http://schemas.microsoft.com/office/drawing/2014/main" id="{54F64443-3F5C-FD14-9B90-D6499C782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A04253DC-3996-A122-43AA-17C0094B3A64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CAE0698B-DEC6-F9C5-26A3-551B36C83D4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1FAEF8D3-6E2A-0019-6C5F-084F75A6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538A7F41-A3E6-3811-021D-845868C80904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055C7D72-0EDD-96F8-97BF-B4A60DC9EC80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Podkładka — zaznaczone z wypełnieniem pełnym">
              <a:extLst>
                <a:ext uri="{FF2B5EF4-FFF2-40B4-BE49-F238E27FC236}">
                  <a16:creationId xmlns:a16="http://schemas.microsoft.com/office/drawing/2014/main" id="{38BC9B2C-D14A-5CD0-7690-7AFDEC526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E68318C5-282F-ACEB-2295-EA2FE970882A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3B02A094-AD02-09F0-CD0E-A3AEAF426497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Rozwidlenie drogi z wypełnieniem pełnym">
              <a:extLst>
                <a:ext uri="{FF2B5EF4-FFF2-40B4-BE49-F238E27FC236}">
                  <a16:creationId xmlns:a16="http://schemas.microsoft.com/office/drawing/2014/main" id="{F6E55A9E-71B3-D59F-D8ED-2524668F7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E80EED0E-D20B-3D2E-56BC-90A239F593FC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5441C1C6-1B0E-5544-F989-1BF4DE8B36B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Zakraplacz z wypełnieniem pełnym">
              <a:extLst>
                <a:ext uri="{FF2B5EF4-FFF2-40B4-BE49-F238E27FC236}">
                  <a16:creationId xmlns:a16="http://schemas.microsoft.com/office/drawing/2014/main" id="{2D27D667-C598-1D83-B5F9-F129D9E3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C86D98CD-AC2E-E8B8-776A-0C455D9F0115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98254728-A9E3-CFB0-50E8-08F1664AF041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Wejście z wypełnieniem pełnym">
              <a:extLst>
                <a:ext uri="{FF2B5EF4-FFF2-40B4-BE49-F238E27FC236}">
                  <a16:creationId xmlns:a16="http://schemas.microsoft.com/office/drawing/2014/main" id="{A8938EA0-4E3E-317C-A292-481F60097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2446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144710" y="182880"/>
            <a:ext cx="37689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B</a:t>
            </a:r>
            <a:r>
              <a:rPr sz="3200" dirty="0">
                <a:solidFill>
                  <a:srgbClr val="000000"/>
                </a:solidFill>
              </a:rPr>
              <a:t>IOLOGICAL ROLES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🔹 Regulates transcriptional activity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Enhancers modulated by methylation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Imprinting controls parent-of-origin expression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62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Relevance for disease studies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64468C7-4D1F-4A35-B228-9AC52BAA9689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976C7D0-802C-EF71-23D9-22CBE75C09EE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4C1A075-B6C7-C461-24E8-17951F47EC47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59D162F6-13DF-8E6C-F655-DF6A44CB8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F15DEBF-A879-25D0-82E5-0A1A5103D461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73CCAED-3ECA-1EB8-94A2-031AF768BCD9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2118E0CC-3AA2-05B4-17E6-98BE3BC8B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FA88C4F-3590-BAB1-DFB2-AF611DC14E9E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970E288-7C97-8152-121D-57A21F98AB7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4881EF56-580C-6898-7F10-70B5194D2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4B5E491-61C5-B1B1-219F-FEAB39633F14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60FE011-174B-1C58-C7FD-9D33F64D6497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0D379794-E421-1374-9FBF-D2D52A769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2DC952B-BD2B-3559-5E22-F133A77206C1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76485FE-ED42-4C11-1531-731AC5FD2435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72774534-8231-1350-F9F6-809BDCCB4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980EC78-B989-F2C4-9CC7-F00CF4DD1E28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04318AB-6FC2-138A-BCBB-162AC4DD2ADB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032EE835-97CA-DC28-E6DA-494CAC444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213306E-8CA5-0AF8-3BDF-746F6B289D6A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2CF6EA9-5C0B-3B1D-DF0C-38830F8B5A4D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7C3333CB-D972-BD26-89E4-C3D3C17FB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77485" y="182880"/>
            <a:ext cx="550343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D</a:t>
            </a:r>
            <a:r>
              <a:rPr sz="3200" dirty="0">
                <a:solidFill>
                  <a:srgbClr val="000000"/>
                </a:solidFill>
              </a:rPr>
              <a:t>NA METHYLATION &amp; AGING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⏳ Methylation patterns correlate with biological age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CpG site selection is critical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Models predict metabolic age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62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Useful for age-related disease research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FB6D06F-B407-F4DF-2577-94D98B6C1A34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952B9F7-B69B-76E1-737D-25ACC25F924F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7A3E6D0-4DBB-0F42-4465-E1903532AEE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CACD8A04-3447-9F63-5C46-775CD14E6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AA7A887-5366-4D5D-6179-CB380C7E79B8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1555889-9315-5FB6-928D-D77C85B83517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19B74642-440A-08AD-059C-E9D6EBDD1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FFFBEF2-0C14-AB7F-C838-5000075F56C8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A580FAE-B093-4657-6A0B-002D615C3C8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18ECEC23-8A44-61AA-71C5-B1B32D934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CDC7AA2-6BEC-0CF5-2607-380EA88C740A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B59F690-67A7-5C64-A6AE-D459AF8182C0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58362AD5-FAB8-AB2C-22D8-D1356B48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041A0C1-E9A9-D330-0597-9368697C2F52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E48E8A1-B648-F441-536F-2770CC9891D3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CB29B031-509C-1BF1-FB0D-B080F151A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B97D123-E2DA-4577-FCF1-CBA1FC587195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E162251-0F6D-0E3B-DCBA-22BD085AA7A4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5A6A0CA3-DDDD-1CC3-B2BD-CBC52EFA5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217C333-4A42-58FB-03E1-BA74B8C1197C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9BC10FC7-8337-B521-70C3-06C6CF08E1C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8C1DB642-824B-9C0C-7C37-19EB8E99E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357107" y="182880"/>
            <a:ext cx="334418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H</a:t>
            </a:r>
            <a:r>
              <a:rPr sz="3200" dirty="0">
                <a:solidFill>
                  <a:srgbClr val="000000"/>
                </a:solidFill>
              </a:rPr>
              <a:t>ORVATH CLOCK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353 CpG sites selected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Multivariate linear regression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Predicts tissue-independent biological age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599" y="389733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Widely used in epigenetics research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DA831BC-467A-C680-5DDD-94AC784F2B73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74E27B8-91E1-8753-2066-21F30AD6C52E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39B94A5-1477-6420-6240-37D11350D636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13FEAD88-3301-07B3-821F-A47C7FD1F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A4EEB97-F612-26B1-5EFC-10508ADD22B9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39C7967-E5FC-D316-FFB9-D706F78D8010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F0387D18-B6D7-076C-D4BD-5760361B6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0CA2144-652C-9357-3FD4-45792B861C6D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DF7B70E-753F-A373-AD68-D30E9A741692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0387EAB6-8100-FF5C-D8D8-92E474BFC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CCBC086-3EBE-215F-9678-73CD1A011B62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167613D-8DA1-DD22-1842-5EC5D3005AD9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475C404D-8A38-9C86-3B98-38413D46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8C0C5AE-6229-E165-2585-3B89BF5335FA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0A83E25-D0E7-44F8-8E7F-E7C6E11651A5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98128ED1-EAF0-7911-AFA3-BA81468BB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E6F17F9-18C6-ED5B-4E6F-4240E375844D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1614C67-1961-5E65-3701-8652CB8778CA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319539F9-47B9-CDD2-D551-F7725A399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EEFFCD1-657B-CE03-B407-56167AF144B7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F439878-83D3-FCAA-71CF-20452737D6E8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FD8282B2-0FC9-B3CC-A589-138CE9A8D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G</a:t>
            </a:r>
            <a:r>
              <a:rPr sz="3200">
                <a:solidFill>
                  <a:srgbClr val="000000"/>
                </a:solidFill>
              </a:rPr>
              <a:t>RIMAGE AND PHENOAGE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Improved prediction of mortality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Incorporates DNA methylation &amp; phenotypic traits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612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Adds predictive power over chronological age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131159"/>
            <a:ext cx="7315200" cy="612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Computational modeling with regression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BFF1F54-8702-8EE0-F867-C6403A6F1F22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70002FD-E9CB-D106-D495-C7DA03A41865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D13B65A-BA6B-D603-3DD5-1A3D4753CA53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E8878196-3A7F-C9CD-09BC-323572659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8739DA0-C9FE-55A2-3EFB-E4F4C084E857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0605D2E-34D1-050F-AFA2-6A5A21919BBD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2873B8D2-CF6C-811B-C7A8-725F6A8FF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801A8BB-F8EA-4549-56CE-B975527FAE55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3274196-EC0E-1790-2066-669199516D2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DDFE143B-2718-CEB3-9C6C-7F51B7857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31FDDAC-5C05-EFF1-16D2-559753FB25DC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8129289-569D-6795-657D-7B07E7F20BF8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1140D0AA-418B-81E0-DCD4-33BC3D0E7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F9F626E-3D36-98CE-93E3-31F0C08DA6B1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F6D7E4D-984B-FCFB-FB93-0AA5DCBFA325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35519C58-2725-BB05-5071-3B6C11EAB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374BB4F-719D-8422-F0C0-FD0FE7AEE2EF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B011622-81BE-1628-6167-2EA32903FE4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6DBD9AF7-AAAA-A24B-067B-5C99A7B3B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57C06DF-853C-3E24-B100-D6A9A01922C1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CAE062E-7B7E-74CF-A24B-D3E007FB85F1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16249920-3B43-1D7E-5690-C13DF7470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4BC888-AC82-27F2-D093-5EB30BFA8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4A0293C-3794-AB98-EDF0-07BD680471BF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9E5C934-52C5-BDE6-8D2E-C22E7DE69D72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95FB3D6-972E-6970-8D81-C86A33364BD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E73203CE-2AB7-1F9A-22BB-CA95542EB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DF9ADC5-F2FE-6680-6AE3-AB2FF6B5FDEA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7FFD65B-896A-143A-9522-DB5587AD2CDB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41B399BC-F820-26F2-5AA0-C8B91E8D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B041994-F115-2CC7-1059-5AEE52ED4A5D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B8FF13E-8E70-42C9-F66E-4F82BC0DDC2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F6A23D39-E8BC-8C38-44BB-AC2F62E37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6E06C3E-17A8-E2F4-7139-AB1AA033BA8C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3DF7089-F307-A25E-98DF-5DCE9C8C8861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F729328B-75F0-0FEA-0AC9-6F6E8CCD3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8A83854-C08D-F545-D6F9-A794F214A297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6EBF043-5572-14B7-BD9F-832C4F7321EF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FAAE3987-830D-9FE4-4131-83C01FFAF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32E8B90-57E2-CBFA-8A0B-F0969AD8DB08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87F5CBC-FB1D-796E-D929-1AF596B139B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C5D814F6-6E81-B1E2-4149-D6B141719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A0930988-2916-5B93-EF77-D43BADD4F143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26E32EEB-84CA-1365-3E55-72438BD1DF8B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6ADA1252-EBF2-7E0C-D083-9540A2184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25602" name="Picture 2" descr="Frontiers | Dynamic DNA Methylation During Aging: A &quot;Prophet&quot; of Age ...">
            <a:extLst>
              <a:ext uri="{FF2B5EF4-FFF2-40B4-BE49-F238E27FC236}">
                <a16:creationId xmlns:a16="http://schemas.microsoft.com/office/drawing/2014/main" id="{2E5AC866-740D-45F9-D703-DBA3148B0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86" y="1011550"/>
            <a:ext cx="7251363" cy="371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itleBox">
            <a:extLst>
              <a:ext uri="{FF2B5EF4-FFF2-40B4-BE49-F238E27FC236}">
                <a16:creationId xmlns:a16="http://schemas.microsoft.com/office/drawing/2014/main" id="{7F45077C-C3CF-11E4-5391-A62EE16E908A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G</a:t>
            </a:r>
            <a:r>
              <a:rPr sz="3200">
                <a:solidFill>
                  <a:srgbClr val="000000"/>
                </a:solidFill>
              </a:rPr>
              <a:t>RIMAGE AND PHENOAGE MODELS</a:t>
            </a:r>
          </a:p>
        </p:txBody>
      </p:sp>
    </p:spTree>
    <p:extLst>
      <p:ext uri="{BB962C8B-B14F-4D97-AF65-F5344CB8AC3E}">
        <p14:creationId xmlns:p14="http://schemas.microsoft.com/office/powerpoint/2010/main" val="778284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47688" y="182880"/>
            <a:ext cx="636302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D</a:t>
            </a:r>
            <a:r>
              <a:rPr sz="3200" dirty="0">
                <a:solidFill>
                  <a:srgbClr val="000000"/>
                </a:solidFill>
              </a:rPr>
              <a:t>EMETHYLATION IN GERM CELLS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TET1/2/3 oxidize 5mC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Base excision repair restores C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Erases epigenetic marks for totipotency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811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Some imprinted loci remain methylated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D4B87DA-CCBA-7EB4-946B-41767F4280AB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232AD7C-E612-A9D7-436B-6433BFCBE2AC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58C4BE3-F6C1-34FE-C458-0E5D12F93266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815DD08D-DD2A-C2AD-DC3B-0C3A57D3C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F0251EB-2E2B-C60E-BD02-7ACDBEAF85A5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85756A9-C6F2-CA5F-D529-991B5E1C544C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598D8378-C8BF-FC83-8638-C7DA656AD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C208FB3-3C17-C126-6BC1-89984FBEE203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CF89F8B-E3A4-4E15-6D23-509D1FC3769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7FDDF9DB-D729-597A-9C1C-2F1DB7483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3070C2B-2746-028D-E954-5F4C3DF2FA7F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435C7A1-F7B1-7914-8220-3890B7D728B3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5FB1AC0A-1E09-4029-BE19-FEE6225A2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CA479B4-48CE-5DB3-10DD-B4B7BF352601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92F90B8-5C6F-9769-BF7F-9B33D18CD8C1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EFDC84E2-66C2-FA69-37BF-1683B747F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B373C0D-70A1-03E8-3D48-2B40B970998E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291755A-08A2-6B9A-49DE-FD406D68FE19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FE8A69BD-4861-BBB3-B71A-6CF9BC80A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272189B-9043-BDA9-5E3B-961008ACE068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798EF8B-0F73-86B6-0882-9163DDC448E1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1801AA3F-5A8A-B5C6-E10E-B430B79E0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702281" y="182880"/>
            <a:ext cx="465383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B</a:t>
            </a:r>
            <a:r>
              <a:rPr sz="3200" dirty="0">
                <a:solidFill>
                  <a:srgbClr val="000000"/>
                </a:solidFill>
              </a:rPr>
              <a:t>ISULFITE SEQUENCING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63137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💧 Treat DNA with bisulfite to convert C→U</a:t>
            </a:r>
          </a:p>
        </p:txBody>
      </p:sp>
      <p:sp>
        <p:nvSpPr>
          <p:cNvPr id="4" name="PointBox_1"/>
          <p:cNvSpPr/>
          <p:nvPr/>
        </p:nvSpPr>
        <p:spPr>
          <a:xfrm>
            <a:off x="1386144" y="2059719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📝 Sequence to detect methylated vs unmethylated C</a:t>
            </a:r>
          </a:p>
        </p:txBody>
      </p:sp>
      <p:sp>
        <p:nvSpPr>
          <p:cNvPr id="5" name="PointBox_2"/>
          <p:cNvSpPr/>
          <p:nvPr/>
        </p:nvSpPr>
        <p:spPr>
          <a:xfrm>
            <a:off x="1386144" y="324843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Incomplete conversion causes bias</a:t>
            </a:r>
          </a:p>
        </p:txBody>
      </p:sp>
      <p:sp>
        <p:nvSpPr>
          <p:cNvPr id="6" name="PointBox_3"/>
          <p:cNvSpPr/>
          <p:nvPr/>
        </p:nvSpPr>
        <p:spPr>
          <a:xfrm>
            <a:off x="1386144" y="407139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Analysis with Bismark, methylKit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1B4FE9A-04F5-C3EA-78E3-811B9BF66415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3C9BBF2-5C31-EEA4-AFFB-014C6B88CFB6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4CD4728-21EC-4341-06B0-411C6B2EC928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85120518-E65F-F02E-C4B2-82BEB4CD5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6531DA3-20AD-4DF8-4F1C-951A90BABA85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8A08CCB-E122-4738-A2C8-FCDAB3529C65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C30FCB98-8FE3-B549-A911-A9DE3008F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8CB9133-35C4-76AC-F82B-BC9A9ABAAF50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58B5AF0-914E-77AA-6CB3-328217BDD34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5AD96EAB-5800-6BBC-750C-75B245718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9AA6D5A-21A0-E67F-2772-0D5C91304807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A0E49BC-0B16-ADA4-7926-BA595DED332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5FF08A0F-3C69-FD6C-E57A-E154F1FA0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AD8B3D8-11F3-25E2-06DE-106B30A38ACE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9E9F9B4-6F1D-E9A1-0F53-A4372A89A9D7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468EB919-B35F-E864-825D-54553E86C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44B12BA-DEC7-D06D-0BC9-B17138C336EC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18E76AA-3615-5B00-5B85-AD720A2DCC15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2D0390B5-2A01-C282-5AF9-1873D9029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105EA77-1082-2FC9-8B78-1CDD2671732D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05423BD-1CF1-E5C3-6DB6-2FA8756FA5C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5AD967A5-5915-9C74-CB63-C08F0531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460F4-74C0-8701-84BD-520826C6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47AA93FF-4667-B26E-F610-F5220870B2BF}"/>
              </a:ext>
            </a:extLst>
          </p:cNvPr>
          <p:cNvSpPr txBox="1"/>
          <p:nvPr/>
        </p:nvSpPr>
        <p:spPr>
          <a:xfrm>
            <a:off x="2702281" y="182880"/>
            <a:ext cx="465383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B</a:t>
            </a:r>
            <a:r>
              <a:rPr sz="3200" dirty="0">
                <a:solidFill>
                  <a:srgbClr val="000000"/>
                </a:solidFill>
              </a:rPr>
              <a:t>ISULFITE SEQUENCING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97DD5C0-3A73-BD9E-BF8C-E5D27AFDE00E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A1E19AE-39FD-5A41-DE6C-1F2AE905D6A8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80AC581-86C5-02A2-0265-17B3EDEDB45F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B7F00D06-A07D-CA74-907D-CF6C0629B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8B90803-EC49-DE39-43E7-1B76E4D2B12C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7A33364-A032-5E60-CF58-BC6A9A1BEE14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80DF5C48-D4E7-CAFD-3EE7-0DAEF9CCA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6E3802A-C91E-03F6-ECCC-CD9FDBDE78AB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61652DB-9A93-9427-91CB-76690372CD6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00EF0AD2-7374-1055-9809-D3F0AE2D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48E91B6-7C98-1D02-0320-1626F6E31364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63FD1D4-0712-4C5A-DD63-8D8D6B5A377B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E8DAE32C-9D4E-A3EA-5E74-EB6747BC5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23FDB36-3B6A-4EF3-15F6-C5E33FBD1308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4B38DC1-3459-5390-F1A1-FF4E97310684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C2746033-19C0-97CB-AEB6-572069BD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5E89CC5-97A2-330D-CC27-E08AF64A8024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F0B09E1-D928-62DA-C5D0-CC1C7404B02E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93A3D734-37F4-090F-09B0-C9D9FF1FF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EBE44FD-DFC0-D503-B7DC-31F06A95324B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1527960-8236-EEBA-33CD-E83A6C4CB81D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D412FB4B-78B7-868A-5D14-05913DCC9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26626" name="Picture 2" descr="What is Bisulfite Sequencing?- Beginners to Advance Guide - Genetic ...">
            <a:extLst>
              <a:ext uri="{FF2B5EF4-FFF2-40B4-BE49-F238E27FC236}">
                <a16:creationId xmlns:a16="http://schemas.microsoft.com/office/drawing/2014/main" id="{0CF480BC-D219-1DDF-848B-F2EF11133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91" y="809968"/>
            <a:ext cx="7013363" cy="415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50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659528" y="182880"/>
            <a:ext cx="673934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O</a:t>
            </a:r>
            <a:r>
              <a:rPr sz="3200" dirty="0">
                <a:solidFill>
                  <a:srgbClr val="000000"/>
                </a:solidFill>
              </a:rPr>
              <a:t>XIDATIVE BISULFITE SEQUENCING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Differentiates 5mC and 5hmC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Important for understanding dynamic methylation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Adds experimental complexity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62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Quantitative analysis of oxidation levels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6EEA726-E34C-8DDB-7A7D-C2416AF96C40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5C01ADA-3D93-7F24-85BA-30335EC791C1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12D41DF-96B4-316A-97D1-25DE3E679A94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F45709E5-5D65-06B6-B28C-6E1216D7C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69DB402-0A20-F863-1D04-5C0CDAEFCB72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DEAE8B4-ABA8-6E83-F1F0-A5F73B5D13E6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964E18A5-D5F9-F237-1243-247AAEA83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008D802-6B87-7C40-CDC7-A9685774164E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BC96F7B-4DF1-FC3C-F06F-7A418D41A55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DE13E545-42DA-3810-A5C5-E4FC469E1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DD9F6C3-79AF-581D-0595-00494F888654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B6D19A9-B0CB-D484-3D2B-FEF94093000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59D4EDD8-01B3-0C89-681A-99C05D44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397E2A2-CB44-AC2D-60BE-B36386AC029F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23F9F74-3DA6-6784-68F0-5C883CF11969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0EE93729-3201-6E11-1EBD-83A1F696B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2943332-C1DC-9189-5B51-0BBC70C12469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05B47F6-52B9-AFDD-13C6-82E497A27735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92A26297-BDEF-BBBA-E24C-F3C466FF1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324DFA2-4514-61D4-C6B0-C8546C480F5D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12CD62E7-0DE5-95C1-2556-61BA07BDD46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A25EAE02-5EC2-6D90-7D7D-644089D1F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49089" y="182880"/>
            <a:ext cx="736022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ATABASES AND TOOLS IN GENOMICS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🗄️ UCSC Genome Browser, Ensembl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Tools: BLAST, BWA, Bowtie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📦 Data formats: FASTA, GFF, BED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Importance for IT pipelines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06A1B49-D472-E07A-7D6D-46C16E7611E7}"/>
              </a:ext>
            </a:extLst>
          </p:cNvPr>
          <p:cNvSpPr/>
          <p:nvPr/>
        </p:nvSpPr>
        <p:spPr>
          <a:xfrm>
            <a:off x="-29359" y="-587939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11779E7-A145-4515-8FA5-388FA8F89FD7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7EA36E3-8D24-6E6E-0C62-D8C70AF57CFA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A60741AF-5C20-2AC2-5294-F3B1FB4C8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F6F2A00-9AAA-229F-1B31-EA1D7EF97B82}"/>
              </a:ext>
            </a:extLst>
          </p:cNvPr>
          <p:cNvGrpSpPr/>
          <p:nvPr/>
        </p:nvGrpSpPr>
        <p:grpSpPr>
          <a:xfrm>
            <a:off x="596620" y="114605"/>
            <a:ext cx="623970" cy="612000"/>
            <a:chOff x="118543" y="117564"/>
            <a:chExt cx="62397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54752A3-101E-4DC4-05BF-F7A9C00D86E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Wejście z wypełnieniem pełnym">
              <a:extLst>
                <a:ext uri="{FF2B5EF4-FFF2-40B4-BE49-F238E27FC236}">
                  <a16:creationId xmlns:a16="http://schemas.microsoft.com/office/drawing/2014/main" id="{A1F713DA-6B13-2473-82D4-337A56364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13D695B-A809-ECD9-B9C0-23BEAFC8364B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2BF1726-6AAF-6358-1649-66B4BF1E2D5E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B56D733F-3B05-E001-2540-B19010385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36E856B-02CF-82D0-20F5-3112E5171C15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03128C9-A2F8-16A6-6B28-B7663B48F5C8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CF8B030F-2A9E-B561-C4C9-44499FCAC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1C2A76F-2C86-6219-A4E8-5DB95A833318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E199D47-5F04-5061-3821-3B61968CCD44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66D813D8-A33C-C5C2-6EBA-439DE1A67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E7FED2D-25BB-F0D7-BB7C-A57F8BA8BDDD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0A0D66D-FF8C-D6E9-9069-BADE43B260F9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2AE22BF9-3526-76A3-4CD0-B60127A4E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0C239544-23E5-C468-BF39-1D44DB8AA554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37D0718-301B-03A5-BB61-08F83F336DD2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Zakraplacz z wypełnieniem pełnym">
              <a:extLst>
                <a:ext uri="{FF2B5EF4-FFF2-40B4-BE49-F238E27FC236}">
                  <a16:creationId xmlns:a16="http://schemas.microsoft.com/office/drawing/2014/main" id="{36AA29E1-0AB0-3DD2-8578-100FB5CC9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611437" y="182880"/>
            <a:ext cx="683552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N</a:t>
            </a:r>
            <a:r>
              <a:rPr sz="3200" dirty="0">
                <a:solidFill>
                  <a:srgbClr val="000000"/>
                </a:solidFill>
              </a:rPr>
              <a:t>ANOPORE METHYLATION CALLING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4EEDA1C-B46F-404F-B904-8ADED0409D11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8139CB6-9F4E-DCF4-6683-92FE53038B1F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C67B2CD-46C3-97F9-5A7E-808AD3D8645D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4D6F6DF2-BA6B-4641-220C-4806BBF2A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927B41F-5AFE-4B1D-D023-CE419C0CFFD2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E9E6FAF-7F05-EB2E-7F18-927B25D3889A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A2239739-8F48-A2F5-C4FF-52819D78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2A6696C-E837-70E1-79C0-1AA6D60C35A2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9DBB50D-3D93-3177-6474-C7DA8998785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44D4D2E1-3CEA-6F1C-8C63-0E678A671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8E90AC4-69E7-5A03-758C-B5D903F56D07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269E793-470F-119A-4639-7B4FFCF1DE12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364030D2-705C-71AE-A0DE-2496FAC3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5867CF-04B2-E001-A93C-39BA341898C5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E9BD45C-B178-3A08-EE67-6177ED375FBD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3E87AC9A-7EEA-69AB-4450-E57BD1504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12D3028-8A85-4D33-1B90-B477210081E5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D8CC8C2-ABE4-FD04-C9A8-F223E4681717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428F3E97-ADF1-A684-6095-3E0EA2DA0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0CAB352-8324-93F9-DE42-4AD41C22AE20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6261D68-B392-6FC8-67C8-71305DEB0893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1DFF88D9-EDE8-9198-A666-A1A41F460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27650" name="Picture 2" descr="(PDF) Detection and Mapping of DNA Methylation with 2D Material Nanopores">
            <a:extLst>
              <a:ext uri="{FF2B5EF4-FFF2-40B4-BE49-F238E27FC236}">
                <a16:creationId xmlns:a16="http://schemas.microsoft.com/office/drawing/2014/main" id="{7A622E79-C474-D65D-8C86-70813D306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9" y="969951"/>
            <a:ext cx="4064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BFAAA-772A-117C-B722-ADE1AF264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1DB77FE-E9F4-8317-5900-75575B39BAD7}"/>
              </a:ext>
            </a:extLst>
          </p:cNvPr>
          <p:cNvSpPr txBox="1"/>
          <p:nvPr/>
        </p:nvSpPr>
        <p:spPr>
          <a:xfrm>
            <a:off x="1611437" y="182880"/>
            <a:ext cx="683552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N</a:t>
            </a:r>
            <a:r>
              <a:rPr sz="3200" dirty="0">
                <a:solidFill>
                  <a:srgbClr val="000000"/>
                </a:solidFill>
              </a:rPr>
              <a:t>ANOPORE METHYLATION CALLING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45B2ACD6-0C8F-0970-77AD-BBF82A11FA31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Direct detection from sequencing signal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133FE4F5-CABE-F8C9-1705-423B458DAFD5}"/>
              </a:ext>
            </a:extLst>
          </p:cNvPr>
          <p:cNvSpPr/>
          <p:nvPr/>
        </p:nvSpPr>
        <p:spPr>
          <a:xfrm>
            <a:off x="1371600" y="219832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Detects 5mC and other modifications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7E81FCFC-D91A-60DC-B062-50E99366FFAC}"/>
              </a:ext>
            </a:extLst>
          </p:cNvPr>
          <p:cNvSpPr/>
          <p:nvPr/>
        </p:nvSpPr>
        <p:spPr>
          <a:xfrm>
            <a:off x="1371600" y="302128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Tools: Nanopolish, Megalodon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491263E8-D714-5577-E41B-AE834037ACEA}"/>
              </a:ext>
            </a:extLst>
          </p:cNvPr>
          <p:cNvSpPr/>
          <p:nvPr/>
        </p:nvSpPr>
        <p:spPr>
          <a:xfrm>
            <a:off x="1371600" y="384424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Real-time methylation analysis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DD34863-1FF1-A286-F9B2-653F7DCB414A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BDA9461-DB4C-602A-0ABC-0EAA5017D936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EF3879C-3589-E5D5-831B-F7EE36EBB5D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E9E1D21F-1F59-4713-77B8-AA5A635FE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392BFCC-415E-FCF9-B59F-D462E8D07713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66F9A4B-35DF-DE05-080C-4B4AF1AFFC9A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ECD9F0BE-20D3-6E7B-3046-13EA458EC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F5DB504-9E2E-F7A7-8BD4-4DD46095A623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DFD9A41-1EF7-97F2-52EF-B13A0788A8E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2343D6D9-2509-081E-54A5-74A8BC9F1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0507E8D-214E-329E-95F9-4824B487E616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2BFCC00-C092-E9E5-7EE8-BD5297A9A95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B33D75A3-6DCF-6899-1D86-519E00782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318F0D1-C428-C082-8C5C-504EE3AE2947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326888C-21DD-5634-9401-0C1844F2CF53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DD4F2FF5-38E1-8853-3209-17937087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055A17E-531E-8C1A-ACFA-EDDB9D0515CA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2600DE3-C747-FD21-1C2E-B93CB29A39E2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8EA5F432-A02F-5226-D9EF-8AFF365A9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55450A5-A2BA-5A75-714A-A1987BABCF5C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8C4BE49-91AA-C85D-A13B-A859F781B0D9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89B3BDE2-B69B-82DD-7772-5978006F1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223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68573" y="182880"/>
            <a:ext cx="69212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OOLS FOR METHYLATION ANALYSIS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Bismark: bisulfite alignment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MethylKit: statistical analysis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Nanopolish: nanopore methylation calling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9733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Integration into pipelines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FE48F12-07C2-5268-C7A5-A898A91B65D3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97036DA-5508-B015-7DCB-3F74A16EA4D4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5C88D6C-9D61-5E87-2EB5-293774E8FED2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601FF85C-AE30-A81A-FF8E-C1352C6A8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8E4D748-6A6A-E8B6-2D3E-FA501FC263AA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53A41E7-6BC8-B426-A24D-C146783B78A3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7D5A08B6-DF71-C357-AD23-76194EA90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DD5CA50-C734-6356-A4A1-CB127B2D0810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8D243BB-E2D6-F012-B565-4735C6D9D44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6A1C0825-3D19-274A-1C4B-702E49538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2628A22-988E-DD59-5541-3F2199154E80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B9F71F3-A77F-434F-0832-396C110FA2E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016505D7-86BC-D442-49DC-33B0A6EC1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B806134-7E9F-2EB9-0FEB-C8BF7A89D2E4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FC80A8B-6C69-A1E6-2085-229921CCBE6A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81D1FA97-3668-91E3-5B6D-D1AFF6626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31F5CB9-4497-37CE-2BC3-FDDF0BBD7C6D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D732774-3BAF-C120-9AB1-6F8C3491E3B0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C075DFCB-7F1C-2BE2-0B07-D347DD7FA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4271357-B272-A3C9-EAFB-6684AE2DE91C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A5039002-B847-7186-0547-0BE1DBFA608A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CFECCF03-1DB4-76F1-2D93-893EC2500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691060" y="182880"/>
            <a:ext cx="46762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E</a:t>
            </a:r>
            <a:r>
              <a:rPr sz="3200" dirty="0">
                <a:solidFill>
                  <a:srgbClr val="000000"/>
                </a:solidFill>
              </a:rPr>
              <a:t>PIGENOMIC PROFILING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7232C6C-938B-FE10-C03A-1DB8ED42560F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209B17E-4899-2DD4-EDD4-968862FDEEAA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FDDA6D0-3B45-C184-0628-73B1FBBB59E2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D1ED0E98-14A1-D186-B0A4-9818A0A4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F2AA473-4F37-0EA0-7670-925A6BDF29D1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B4EA55D-605F-F289-F16D-A6B0FDE6B64E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6677D63D-C616-A90F-D3AE-8DBBE465B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87D34FD-2BAA-19FE-F287-9CB62975C651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AE7EB78-1719-AEEC-F390-532031D723B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FB1E1305-FF52-3EA9-6E9E-0722D257D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E708356-76D7-3F5E-5CC5-2CC46875904D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26CB27E-D21B-07E4-088A-78E2C9F8313F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D74F3881-F87B-8224-F669-26E37648F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64E8C8C-66EA-6801-FC2D-929EF341E9E1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75AE97B-5584-2FC0-814C-A78FA768F37E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5AB7818A-AFF9-8210-1E1C-C90B4753A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A58254B-6CF5-7AD7-2CF8-48EABB0E3059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1E51ECC-7F75-E1CE-1AEB-FD45110D231F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01B0BC0F-8B51-7543-7756-6C0E64B04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A844F75-F1EA-0797-1018-AC907B33544C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6E2B5FE-6C8C-7355-47C1-D9386B3C5C4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BC152901-13F7-C4EA-AFB7-9C1FF8B72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28674" name="Picture 2" descr="Nucleome Informatics | Whole genome bisulfites sequencing service ...">
            <a:extLst>
              <a:ext uri="{FF2B5EF4-FFF2-40B4-BE49-F238E27FC236}">
                <a16:creationId xmlns:a16="http://schemas.microsoft.com/office/drawing/2014/main" id="{84805807-36D3-BBFA-D7AA-2192BC6BE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0" b="33623"/>
          <a:stretch>
            <a:fillRect/>
          </a:stretch>
        </p:blipFill>
        <p:spPr bwMode="auto">
          <a:xfrm>
            <a:off x="1386144" y="1405010"/>
            <a:ext cx="7564386" cy="31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04FF1B-B3FA-61B9-88D8-C76AF690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D426399-A19D-0825-79EF-56D27302F9F4}"/>
              </a:ext>
            </a:extLst>
          </p:cNvPr>
          <p:cNvSpPr txBox="1"/>
          <p:nvPr/>
        </p:nvSpPr>
        <p:spPr>
          <a:xfrm>
            <a:off x="2691060" y="182880"/>
            <a:ext cx="46762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E</a:t>
            </a:r>
            <a:r>
              <a:rPr sz="3200" dirty="0">
                <a:solidFill>
                  <a:srgbClr val="000000"/>
                </a:solidFill>
              </a:rPr>
              <a:t>PIGENOMIC PROFILING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DB9F63D2-A7FE-D586-D13B-40A2DC05DA57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Map protein-DNA interactions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18C015E0-2943-68BF-CF35-3DBB9DCDCA3F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Detect histone modifications or TF binding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62A27D49-308A-BBDB-FF77-B54C57B3A457}"/>
              </a:ext>
            </a:extLst>
          </p:cNvPr>
          <p:cNvSpPr/>
          <p:nvPr/>
        </p:nvSpPr>
        <p:spPr>
          <a:xfrm>
            <a:off x="1371600" y="305590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Requires peak calling algorithms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BE327735-50F6-185E-E5DC-0ECDE8CC88C1}"/>
              </a:ext>
            </a:extLst>
          </p:cNvPr>
          <p:cNvSpPr/>
          <p:nvPr/>
        </p:nvSpPr>
        <p:spPr>
          <a:xfrm>
            <a:off x="1371600" y="387886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Noise and artifacts possible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AF0321B-91FD-AFC9-4B30-27289C24C5F7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2096BFE-271E-9862-0593-0ACED889B382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EABEA24-260C-99AC-2F05-E4B06F102E1F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C833C25A-2177-640F-F19A-80940619F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685D2E2-CEF3-CB6A-9B89-D7E3E039B3C0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87DD691-D38D-55C7-D456-4478E63B8FF3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553E9E97-311D-900D-8BBC-2E9B4CD22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1141FB6-C93D-FBF7-999B-B0655E39A5AE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C4E5028-96B8-0EAB-F8CE-917D222909A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122B7253-E851-187B-A17E-A2E7A762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2CAD45C-1AE6-A5E2-6FD8-9B2AB7F0E4A8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6B173B1-4B21-2DF6-CC62-740053BF5514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6DA60141-BCFD-DED4-9A7F-8A9052557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65583DA-5953-8D79-4395-0DB473A6F842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F1C35AF-CA1A-2096-EF49-FF3E995A000E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CDAC16E1-4E9F-64F7-F4B7-9E12A5337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139A5CF-2BEE-21A3-5391-03AB393495F2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B23CF82-DBA3-A17F-9620-E06E3650F7DA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4A59D362-411F-3733-3DC8-57E9E48B6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51C3ADB-26BD-83AD-A2B9-C9C708DF907C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FC8DC37-A562-3550-15A9-2C793D319119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49CEEE4E-0452-9C25-4208-10AC5D285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69977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97523" y="182880"/>
            <a:ext cx="546335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EAK CALLING ALGORITHMS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MACS2: model-based analysis of ChIP-seq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220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Genrich: ATAC/</a:t>
            </a:r>
            <a:r>
              <a:rPr dirty="0" err="1"/>
              <a:t>ChIP</a:t>
            </a:r>
            <a:r>
              <a:rPr dirty="0"/>
              <a:t>-seq peak detection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49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Threshold selection impacts results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679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Outputs: peaks, scores, p-values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7EEF368-924E-B77A-95B4-19ADE6C3B8ED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D45AE16-1C4E-E1BF-3DED-3B8CB82235CA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1771EAF-FC39-36F5-156B-36FF3CEAF87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A80D43AB-F28C-F277-53CB-598FAB54D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DCA1B34-6C34-F86A-890C-AFE07DA8268E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835D8BD-118F-A360-7FAE-07A0A1F73184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02E90B9A-740F-1FB4-38AE-0C2541D41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9B9C7B2-3A76-5B76-1C39-5B255D77AA98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722F9F4-5D2E-1B5E-24F6-2A751CF2647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A888E3FA-8266-E44E-CF30-A947164AA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9794E19-D77A-C4C0-7C7D-57A3F0380D03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39C4EF5-3617-D194-697B-ACE07030CBCF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81F04E95-7FC1-BA03-3644-B24E8D719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47B4B50-6953-120A-0E1D-77A5412D26CE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BC37105-7B60-78E7-EF81-6AE42D371D59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A08F79C7-9319-7AF7-66DC-C622EDE85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7592907-7751-9A63-543D-208B87531CC5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AA4D445-67F4-2409-77E3-F9E9FA8C911F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3281083D-846E-DD9A-79FD-F024FAC03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2C002E4-C33D-0B45-3126-6240868BF1F4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B88B82C-8A0F-D5CF-42A2-79AAE5DCC15D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45C32EDC-C00A-291C-6522-C16009AB7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769083" y="182880"/>
            <a:ext cx="252024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C</a:t>
            </a:r>
            <a:r>
              <a:rPr lang="pl-PL" sz="3200" dirty="0">
                <a:solidFill>
                  <a:srgbClr val="000000"/>
                </a:solidFill>
              </a:rPr>
              <a:t>HROMATIN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10D2A85-0280-28AA-2A88-7A49AAA0E772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B105854-00FA-3871-204D-79055B700253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8E3C302-802E-D923-B697-125FBCFF23DF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CEBFD42C-1067-BABF-B96D-85559FF5B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BC91154-F414-F464-A100-8DAF4D683843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B1C1166-648F-A793-3505-C2FB50580BE4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F720C516-10C9-CEC0-B8EE-AF6F9F92B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0EB00F5-1F58-DE32-F856-8322AFF3F180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43C2627-BC1D-0ECC-AD65-8C6CD64D491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87434F42-70B1-2DAB-7414-D8B6BF8E8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6EE6065-2694-2CAC-2B4F-A4131DBC07C3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AEE987A-F136-6CD1-1263-466440ED0F08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8A2AAFF7-F53F-5CDF-13DA-CC7CA9BC7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BB40AE7-203E-D964-D807-B04A741CC086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AB56352-5866-F116-F27B-E67515B45B39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7E9E4AF3-0BDD-36A9-2D64-65E6DEC50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197C457-19E7-ABDD-0F70-D939C7424951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BB6C123-8FBB-CFA5-2D10-9D3078C2828A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5C35A505-1437-B33E-31D4-B8D924D39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2C74F00-9F55-5508-E939-9F8F6AC3F123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76DD2D9-D96F-FD0C-63E3-5652FA3ACC7E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26FD249E-945E-191F-F0E4-CE4F08E84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29698" name="Picture 2" descr="The cell. 4. Nucleus. Chromatin. Atlas of plant and animal histology.">
            <a:extLst>
              <a:ext uri="{FF2B5EF4-FFF2-40B4-BE49-F238E27FC236}">
                <a16:creationId xmlns:a16="http://schemas.microsoft.com/office/drawing/2014/main" id="{758908BA-CBD7-ACF7-8E7A-624572B81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691" y="935726"/>
            <a:ext cx="5907052" cy="386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E3544E-A032-B204-8815-CDF85E3CB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95F01A37-1552-2596-6EFA-250398D53D22}"/>
              </a:ext>
            </a:extLst>
          </p:cNvPr>
          <p:cNvSpPr txBox="1"/>
          <p:nvPr/>
        </p:nvSpPr>
        <p:spPr>
          <a:xfrm>
            <a:off x="2475488" y="182880"/>
            <a:ext cx="510742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A</a:t>
            </a:r>
            <a:r>
              <a:rPr sz="3200" dirty="0">
                <a:solidFill>
                  <a:srgbClr val="000000"/>
                </a:solidFill>
              </a:rPr>
              <a:t>TAC-SEQ AND DNASE-SEQ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9585314B-3F3A-B6FF-AE32-53F348D488C4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Map accessible DNA regions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997B27EC-2D55-A7B6-6EF4-D967C033725B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ATAC-seq uses Tn5 transposase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21C207BA-25CE-61A0-A77E-B2FBAA635BDD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Biases in fragment size distribution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CE3A4CB8-F1ED-6268-2E08-2A19076A062A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📝 Peaks correspond to regulatory regions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0629A45-B512-FE29-9811-5D093DEF5583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A950A65-BC1D-2B9D-2BB5-E5D74316F509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668734D-617B-78BB-1493-9921C43A170B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BE5EF895-7012-D1C1-DB85-BA5AC05F6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5DC6FD3-AEAB-7987-72BE-6ADF5F38A813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3AC4637-B4FD-5E46-BFCB-E97A8B948D53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54D28366-528B-BDA0-D32D-DEB7B5415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6117F39-8E1A-7148-6E4C-96C449BC6053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3F60D8A-24C9-6DF6-7524-295BA0BFEED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D08A976C-4B07-2AE0-3E9E-803487624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650B311-9986-F647-032C-D39EA5777D04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B14B288-1EA1-17B8-E607-A0B7EB91053B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50B85B6D-C917-FA13-2587-98C70727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4CD2C6F-8173-B84D-1B39-7982CCD7613D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B047096-D756-493E-63DD-1873E36089FC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90FFDCBA-1AEE-060D-369A-F037F240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D838690-EC26-962F-DC9C-B8CE116AF61C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58EE8F8-8FE1-2EA8-533D-7D40DA707B4D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F902C49A-F3C5-4A81-5891-135F861B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0D824486-6161-1D5A-E948-37C96C2E5763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D5814E51-7B4C-3868-874B-113CA9C539A9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9C5A34E9-32B6-5A5F-73A8-63446D65D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04724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9C5667-0349-654B-F8B0-54F73747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35C3A8C2-3080-E091-E6B0-E7D0890106E2}"/>
              </a:ext>
            </a:extLst>
          </p:cNvPr>
          <p:cNvSpPr txBox="1"/>
          <p:nvPr/>
        </p:nvSpPr>
        <p:spPr>
          <a:xfrm>
            <a:off x="2475488" y="182880"/>
            <a:ext cx="510742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A</a:t>
            </a:r>
            <a:r>
              <a:rPr sz="3200" dirty="0">
                <a:solidFill>
                  <a:srgbClr val="000000"/>
                </a:solidFill>
              </a:rPr>
              <a:t>TAC-SEQ AND DNASE-SEQ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CEF7C0D-E815-89FF-A99D-D09E09FBB5CD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CC1835B-380A-DF73-B301-F23FCD0A32AB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B3D7DA7-F1A6-6D6F-7423-650A2A680F2A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653A5FB2-1F0F-C40B-BA16-2D192C744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AD27390-EF67-A5B2-FB53-92D78A18C7E8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50FEEDB-F50C-3D94-FBEA-B5213DAF6F8A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3CCCA3D3-4E14-2469-C74A-80581E451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B66961C-DD62-CE12-E3D7-F7B9CC4225A5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C9606B0-B8BB-0975-7D55-13847DC10B6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E5F427EC-575D-494C-9C5E-7FBFF91BD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ED8CB33-C55B-6B21-37AA-08152D7E7BB8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462036C-97D7-5A33-7DA3-097DFB3F8372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270B959D-9A14-6D72-A22B-DDA066A4B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8302B9E-CD2C-A3AE-F3E2-3EF2A09550B7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DAA3AF8-46EE-746F-DF14-952F45E1763E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33A98DA5-353C-FC31-530A-B32A02CBB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20811C0-4D2C-6F22-FC24-EF55867FF215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E1166D4-9195-4245-EE86-FBDD06E4F4CE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3E4185AE-2FC7-EC93-B377-25D13A8F3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8BA635D6-C2A4-B727-B8BB-1C75C6085425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C1F805E8-0A42-79D7-2136-8054A4FEFAA5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B8A40288-D616-2E2F-80B7-A9FC2F373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31746" name="Picture 2" descr="Chapter 15 ATAC-Seq | Choosing Genomics Tools">
            <a:extLst>
              <a:ext uri="{FF2B5EF4-FFF2-40B4-BE49-F238E27FC236}">
                <a16:creationId xmlns:a16="http://schemas.microsoft.com/office/drawing/2014/main" id="{7187BF03-ADD2-879A-B0CB-19DB9065D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6"/>
          <a:stretch>
            <a:fillRect/>
          </a:stretch>
        </p:blipFill>
        <p:spPr bwMode="auto">
          <a:xfrm>
            <a:off x="1333148" y="1168247"/>
            <a:ext cx="7667284" cy="366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884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123597" y="182880"/>
            <a:ext cx="58112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HROMATIN STATE MODELING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Hidden Markov Models segment genome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Identify chromatin states (active, repressed)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Integrates multiple histone marks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Useful for regulatory annotation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38B106C-7D2F-5675-D070-8C9082725A90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226ACC7-BAE8-14EB-8CD3-FDF2ADF7642A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8A3CED4-F44D-61C7-A8F4-FF2B46513A26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58371A2D-BCA8-C635-9042-B4A9509B4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034A0CF-25E1-44D5-1B98-A3899AA761C3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BDDD8A1-9042-719F-C99C-0520978CB7F9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5C95817D-24F9-256A-3010-0F6005B6F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BB6EFE2-F008-3BCB-C161-294CB8D29B53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BAE0406-0AE9-2B8D-D7B7-E887F9CC513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E3DCFB89-F097-2A51-4A9F-2D79ED0D9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28E4A37-0A1D-24BA-9C8C-19AB409D36A4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BD8A25F-D035-0B14-6CED-9D8C04CE448D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4A3462C3-9FEA-5DAB-4ECE-82FFC0CB6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77072BD-CC24-9157-D4C6-A52A2CE66E87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41FC802-200D-7516-9A78-1B5EA5FDD2E6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D755EA6E-61A8-55E1-A4B3-129907287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833FF14-5A1B-6367-D574-17B5CBAA6F87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7D5125B-1FDD-7351-5299-BB252AAA94A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0418D297-E824-DA13-CD59-F24986284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3944C48-3A14-E515-E7EC-17D15FE93C87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DF6AFB9C-15D5-B0F8-FB52-15EC7D83D425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6FA86C78-C5D1-E35E-88E0-8E5B1AD20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923496" y="182880"/>
            <a:ext cx="421140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ANGER </a:t>
            </a:r>
            <a:r>
              <a:rPr lang="pl-PL" sz="3200" dirty="0">
                <a:solidFill>
                  <a:srgbClr val="FFFFFF"/>
                </a:solidFill>
              </a:rPr>
              <a:t>SEQUENCING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3" name="PointBox_0"/>
          <p:cNvSpPr/>
          <p:nvPr/>
        </p:nvSpPr>
        <p:spPr>
          <a:xfrm>
            <a:off x="1350144" y="95232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Sanger sequencing: gold standard</a:t>
            </a: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753B8F0E-ABAC-285C-F19D-B5805ADB65C2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D709037-423C-942A-E4C4-C3DB29EC1CDF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FF990D2-50BC-8E4A-315B-5BFC1773484D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Sieć społecznościowa z wypełnieniem pełnym">
              <a:extLst>
                <a:ext uri="{FF2B5EF4-FFF2-40B4-BE49-F238E27FC236}">
                  <a16:creationId xmlns:a16="http://schemas.microsoft.com/office/drawing/2014/main" id="{071A3C71-51B8-9D43-E4A0-1CCDDBC2D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B5571E0-8AB8-7190-5B91-DC801D3C4D50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C1590D0-AAB4-9F1F-499A-639944B8D3D7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akraplacz z wypełnieniem pełnym">
              <a:extLst>
                <a:ext uri="{FF2B5EF4-FFF2-40B4-BE49-F238E27FC236}">
                  <a16:creationId xmlns:a16="http://schemas.microsoft.com/office/drawing/2014/main" id="{9E4FB61B-EA1C-6BB5-012E-AFE0D29AC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95B40120-74D7-9541-609E-FE11573422B1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966FEB02-FCBC-3D58-E5AB-888876371FD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857E145A-5D69-EBF0-5CEA-DD80BCFD0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669FA72E-D9C5-CD9E-521C-C20F20986C1D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3FFE956-1AEA-76CD-333D-94DD8A76EC9E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Podkładka — zaznaczone z wypełnieniem pełnym">
              <a:extLst>
                <a:ext uri="{FF2B5EF4-FFF2-40B4-BE49-F238E27FC236}">
                  <a16:creationId xmlns:a16="http://schemas.microsoft.com/office/drawing/2014/main" id="{2E448382-98D4-39BE-78FC-95B2F1205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E1E25954-6897-946E-3ED2-22E8FAB3FDEE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78200B6D-7320-7B38-08B0-4298375049CC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Zamek z wypełnieniem pełnym">
              <a:extLst>
                <a:ext uri="{FF2B5EF4-FFF2-40B4-BE49-F238E27FC236}">
                  <a16:creationId xmlns:a16="http://schemas.microsoft.com/office/drawing/2014/main" id="{04F9A086-ADE3-49B8-A240-7AB20DB9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9523A026-041E-3CE4-0B78-B641068B5408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A074ED60-9798-04BF-9DB3-741B1E32F6A6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Rozwidlenie drogi z wypełnieniem pełnym">
              <a:extLst>
                <a:ext uri="{FF2B5EF4-FFF2-40B4-BE49-F238E27FC236}">
                  <a16:creationId xmlns:a16="http://schemas.microsoft.com/office/drawing/2014/main" id="{AA6E0566-8202-5AB3-846A-304FE3743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79E2F716-4BC8-A7A1-EA6A-14EB1C61ABDC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E78A16B5-E202-3A56-9E98-E5069C66784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Wejście z wypełnieniem pełnym">
              <a:extLst>
                <a:ext uri="{FF2B5EF4-FFF2-40B4-BE49-F238E27FC236}">
                  <a16:creationId xmlns:a16="http://schemas.microsoft.com/office/drawing/2014/main" id="{30FED300-F89D-B93F-8F19-FB5A398B9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1026" name="Picture 2" descr="Sanger Sequencing: Principle, Steps, Applications, Diagram">
            <a:extLst>
              <a:ext uri="{FF2B5EF4-FFF2-40B4-BE49-F238E27FC236}">
                <a16:creationId xmlns:a16="http://schemas.microsoft.com/office/drawing/2014/main" id="{39774BF4-E005-F637-4EA4-F718E74F6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1" t="10886" r="9739"/>
          <a:stretch>
            <a:fillRect/>
          </a:stretch>
        </p:blipFill>
        <p:spPr bwMode="auto">
          <a:xfrm>
            <a:off x="2043309" y="1747722"/>
            <a:ext cx="5533148" cy="322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028011" y="182880"/>
            <a:ext cx="400237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ELOMERE BIOLOGY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TTAGGG repeats at chromosome ends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🛡️ Shelterin protects telomeres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End-replication problem causes shortening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9733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Important for aging and cancer studies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2772A10-7881-2DDF-8CD3-9E7D620CBBCC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DBA3785-FD11-16AE-06EE-61D493CE0F7F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C212017-71B3-8479-8763-BB93EAD50ED7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15FD65A4-6CA4-310E-A028-4E4D78D8D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CE5C98B-9E0B-CEE6-A85F-E43CCD1632BF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A5F9F7E-4732-88BF-C07A-5A3FD5CE9B98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9FEC4A57-00E9-B9AC-CA38-2ECB110B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DD68795-DAF8-7D41-A427-DA1536618251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719B5C3-441A-9453-7ABB-E157E7780DF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7D80EFE7-1C82-FA59-3C46-0428D87FB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4427FDD-154A-6BF6-2C43-E94995FE6B4A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F4D5A7F-BEC0-7B12-D4FC-32DBB382879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87491FED-631B-2246-CB2B-935DF5D74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5EFFA93-071C-6757-624C-8CE20F46FAC7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5FA9E6E-05D0-7D16-86EA-B9F2294E80D3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9CCF3C71-2916-A227-AB70-7DC8E703B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5732E15-5649-DB0B-1D25-DA498ADFE4CA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1A5B29B-1AF3-931C-6A7B-F646D6ADC89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0FDE0B20-1EB5-8A71-FA95-3A1FA6002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199FA7C-9F43-692C-396F-3B1B206F0BB8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9EB5A581-BF3A-6613-6654-45E082B91A5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03A8FB6D-118E-597D-01EB-6F1126BE0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626BF0-EDB7-A428-907B-A0AFFD714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C616D7F0-B7E1-492A-15ED-F360FE9A6EC2}"/>
              </a:ext>
            </a:extLst>
          </p:cNvPr>
          <p:cNvSpPr txBox="1"/>
          <p:nvPr/>
        </p:nvSpPr>
        <p:spPr>
          <a:xfrm>
            <a:off x="3028011" y="182880"/>
            <a:ext cx="400237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ELOMERE BIOLOGY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0615E83-F3E2-48DF-0E7D-CB9D156442D5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73700AF-42ED-1C31-E8DA-2ABDEE84739E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D1A22E0-5176-2BCF-96AD-78DFC8DC7815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67E90824-F0D2-AA56-8B1A-D052C8584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D90B2A0-867D-3F2E-3559-B8BAAE68C270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0D4F40D-8CC1-F843-7DA0-288292F86DA1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10928E50-A86C-4E1C-7606-308274873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C87B33A-96FD-9598-4797-4AF6F13C73E1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14837DB-4C8A-519D-4ACD-7273A7167F5D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A748F201-AF91-F7C8-FAAD-4F71F0F8C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E36C7EC-A637-3080-F666-2A7E6918FD62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7CD6561-B30C-9B56-6333-0913F5D022F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50E5F21F-FA2D-F143-4A87-21DF1C75C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6BBAF37-11E9-D054-9BAB-84F74D7A6CE3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1544015-8647-3F43-C0EF-792ADAF748A7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A6D8F3FC-D20C-ABCE-D4DC-2A4E05283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9E2FF08-0D97-17DA-32CF-F8A8C7C6A826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26C5E24-34E5-A87D-2E8A-806FC3DD7E14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17E8ABA3-4426-3B99-B372-6173EA78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35B25C88-9665-CD0F-5FA9-FC7145BD445D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F54E7D0-7DD4-DA13-D50C-F1A39BD884F3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AA6F4D87-79E4-4C2A-CE1A-315C341F2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32770" name="Picture 2" descr="Telomeres and Telomerase: Structure and Functions">
            <a:extLst>
              <a:ext uri="{FF2B5EF4-FFF2-40B4-BE49-F238E27FC236}">
                <a16:creationId xmlns:a16="http://schemas.microsoft.com/office/drawing/2014/main" id="{11E539EF-DDBD-B7A4-8536-0FF899C6D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8"/>
          <a:stretch>
            <a:fillRect/>
          </a:stretch>
        </p:blipFill>
        <p:spPr bwMode="auto">
          <a:xfrm>
            <a:off x="1302076" y="1115503"/>
            <a:ext cx="7757856" cy="356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052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651258" y="182880"/>
            <a:ext cx="275588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ELOMERASE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TERT enzyme elongates telomeres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Active in germline and stem cells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Reactivation in most cancers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Therapeutic targeting research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9DD2652-389E-A934-4EF1-DD16081455BE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152C4A5-3D17-788C-FF01-D4AD613B51AF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565060B-7C11-8DA2-E39E-F9CDC571A7D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67BEDFEB-002B-A382-CEEE-D4C154C20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4C8FACC-4E75-EF9B-D6DD-2C4762653FC9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C2859A6-81AB-8A42-965C-800845E61702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381DC778-71B4-E36A-90EB-4BD99C1CA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95EDF8F-B520-5F28-ECA2-F3542ACC8155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FD5BC91-8583-A7D2-3DDF-8425D9253E7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908E701F-1ADE-10E4-E52C-82BF4BB78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A2CE33C-1D86-063D-D32B-0A3615071740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848E422-56B7-B032-683D-12586CE34A84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C1E53E00-FBAC-9D95-4A1F-4A6968721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C36F037-C140-B6EC-3DE9-DE5046F40963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DCC08AF-05FF-9FA4-1D7B-47BBDCE43FD2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FABEC579-F516-8E3C-9C5C-2F7DA9C2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2249B9E-5A25-9CF6-04D7-1754356045E5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C82469D-F124-6CC8-3142-0A40F198F74F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5A3AF285-C3BA-4D9A-5E8E-B1CC4FEA1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C0F4D72-59EF-3853-6FB6-68E7523ABC00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44F6563-DE85-F66A-BB3B-169DFD677C9D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7583C0C7-FE8D-9E14-476F-BBDC17564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625337" y="182880"/>
            <a:ext cx="480772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ELOMERE SHORTENING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⏳ Short telomeres trigger DNA damage response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🛑 Limits cell divisions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Biomarker for aging studies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62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Heterogeneity among cell types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25DE43E-1673-D80B-9260-ED5481A0D358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A22EF46-3EF3-78BF-2675-B7737279E4F9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F7B4C5B-36C8-DD52-5622-FF49C5B283A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BF0D8D80-525E-1D1E-9CCA-C879E812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0D92604-D105-2A28-75ED-C1DC608EC7BF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0999968-63CD-3337-D922-EA2CF25F9FAF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A132B40C-05FD-04C8-18C6-09850437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E07C769-D5DC-2EF8-C3D8-4C308299BB2D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B455722-028E-7BA6-F4A8-508AE04B6B7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61D11897-9A0D-01BE-DB60-0A5EB3840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A213FE6-9A43-458C-19C7-5CC996DD6996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690C4C4-FFE1-F4EC-471F-1D1601A12313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A32B86C9-9F95-1542-37D1-2023CB396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CB84F93-F3EA-CD32-84E1-2C071F93A4F1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61BA086-EF28-1EA2-A0E9-F9CE18F54643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44BCF2CF-0DD2-FBE8-C8C3-F60B9E5C4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072C529-CCA1-A1D7-AF10-EC265A61B517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4A2868B-A498-4E86-0524-ADAC6C861C12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439F6374-E54F-08A1-EAEE-7CA71ACB4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0F747872-DED5-9D32-D3B5-7744B15AB20C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3C5EC1C-61A6-61FA-A733-497DFC8F642E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FEF3D87C-E38F-F9E0-624A-1B6D5E07F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849210" y="182880"/>
            <a:ext cx="835998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ELOMERE LENGTH ESTIMATION FROM WGS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🛠️ </a:t>
            </a:r>
            <a:r>
              <a:rPr dirty="0" err="1"/>
              <a:t>Telomerecat</a:t>
            </a:r>
            <a:r>
              <a:rPr dirty="0"/>
              <a:t>: probabilistic estimation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599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Telseq: alignment-based method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895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Requires whole-genome sequencing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191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Sensitive to coverage and read length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A6FA4AA-15A2-4613-2EAB-79402BE8968F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E2B3574-5F33-AA38-77B4-DAE4CB63AB7E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C1CEA6F-8603-018A-AFEE-2459B9EA2E3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FFB2CA04-5DBE-9DA5-96A3-545292F9D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FEE8463-4F25-3007-625E-CD5F46B64D0B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8E73338-C73C-DAFF-35C7-74270441AAAC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F3D92C1A-7E84-59DD-D820-926C383F8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7573D9E-3E6B-CF60-8A33-2DDCE9D7DA70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BBFE39C-44A9-7D69-B211-64629ECFB14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1B6C42E0-543E-B562-750F-DF9FD153E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C6A59A7-91CB-CA1C-BD05-AAE5244242C5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E301CA9-9653-6026-8DDF-B32EF88F4AFC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48911977-99F1-07BE-EA1C-451C69B15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3A5CDD3-A2B0-A99A-DC24-8AF9FC9234A4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A1D75F8-DB11-227F-DB3E-8B6EBA53382E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5231625A-F4A8-2294-E1AF-A32000A4F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9D2F55F-B7FA-F9B1-B356-F3B43FD2AE58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0F26A91-4B9A-B588-6CF8-27897E3054B0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764D15F9-DF76-8260-11FC-3757A4325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80361BE2-C47A-A442-1838-89B63E111D27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E1F69CD-7A50-5233-A00E-18B0B5A2ABA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D3F14D1A-BBB8-39B1-892C-C5FCFBE65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015922" y="182880"/>
            <a:ext cx="802655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ELOMERE LENGTH AS AGING BIOMARKER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High inter-individual variability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Cell-type specific differences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Needs standardized measurement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Correlates with disease risk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0C647E2-7538-9D27-9A11-E89262410FF0}"/>
              </a:ext>
            </a:extLst>
          </p:cNvPr>
          <p:cNvSpPr/>
          <p:nvPr/>
        </p:nvSpPr>
        <p:spPr>
          <a:xfrm>
            <a:off x="-29359" y="-3020080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B314FE1-B708-D5F6-B0C6-23F918816245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CA94227-6B6A-82B4-C29C-B9B767B3CEDF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5CE950DE-7B89-73BF-07DE-02C96FF4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48A0012-6750-2BCB-DF63-4912FB2AB5E7}"/>
              </a:ext>
            </a:extLst>
          </p:cNvPr>
          <p:cNvGrpSpPr/>
          <p:nvPr/>
        </p:nvGrpSpPr>
        <p:grpSpPr>
          <a:xfrm>
            <a:off x="602605" y="2982797"/>
            <a:ext cx="612000" cy="612000"/>
            <a:chOff x="954286" y="2981812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053C474-712C-6F71-A18E-59534B7799E5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Zamek z wypełnieniem pełnym">
              <a:extLst>
                <a:ext uri="{FF2B5EF4-FFF2-40B4-BE49-F238E27FC236}">
                  <a16:creationId xmlns:a16="http://schemas.microsoft.com/office/drawing/2014/main" id="{9528976E-8880-652A-0DFD-1341BF77E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1CA0C03-188D-197A-1EE1-6D13C493E7AF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621B9CE-B86E-785D-3B43-F8F80922876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09AFA2EB-F7D0-CD73-B3B4-86936AA8B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84F1BA2-74CE-CCAF-7429-7BC43999D2C6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0879BC0-2415-D385-983B-9BBDB5739193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211D98EF-1629-82D6-D3D3-53AA0278A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CD46058-8183-A32E-37A9-0188C0AA9735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1D5487F-289E-ACBA-DA74-754CA893A88B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3D70D470-481E-6634-095A-0639C961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E978022-9668-F076-4C0D-290B500F8293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97DA90D-6A27-679D-8063-A498F72B1044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10FBE4CC-24AB-BB37-67BC-9E47B431D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549E758-874D-711D-2C4D-45C8F9AA6A86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799D15D6-6D8A-661F-FC76-D34B96F21827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7BBE82CD-8416-78C5-ABBE-47FDBF60E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946094" y="182880"/>
            <a:ext cx="816621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G</a:t>
            </a:r>
            <a:r>
              <a:rPr sz="3200" dirty="0">
                <a:solidFill>
                  <a:srgbClr val="000000"/>
                </a:solidFill>
              </a:rPr>
              <a:t>ENE KNOCKOUTS, SILENCING, ACTIVATION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Experimental manipulation of gene function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9843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Knockouts remove gene activity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32803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Activation increases expression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5763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Perturbation for functional studies</a:t>
            </a:r>
          </a:p>
        </p:txBody>
      </p: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EF6D6ED6-C5A1-1BA2-4EB9-922EBC7B173E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BE7C422-9013-06F2-97E7-47C36918B7C6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48EC481-CC29-B711-9B7F-135EC4234D6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Sieć społecznościowa z wypełnieniem pełnym">
              <a:extLst>
                <a:ext uri="{FF2B5EF4-FFF2-40B4-BE49-F238E27FC236}">
                  <a16:creationId xmlns:a16="http://schemas.microsoft.com/office/drawing/2014/main" id="{453361F8-FB58-F01A-A0DF-A8C7FE825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5B4CD09-3645-C08C-5654-D22EA85F39AB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26891D7-ADCF-293B-8294-49BB4905B370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8" name="Grafika 27" descr="Podkładka — zaznaczone z wypełnieniem pełnym">
              <a:extLst>
                <a:ext uri="{FF2B5EF4-FFF2-40B4-BE49-F238E27FC236}">
                  <a16:creationId xmlns:a16="http://schemas.microsoft.com/office/drawing/2014/main" id="{D8F291E3-5C7B-06C6-7CD1-9591884B1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E33BA536-ACE8-1AA2-57F0-7EC09846831F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133F5074-C0C0-3EDA-3210-0FCE9E49FA6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Wyjście z wypełnieniem pełnym">
              <a:extLst>
                <a:ext uri="{FF2B5EF4-FFF2-40B4-BE49-F238E27FC236}">
                  <a16:creationId xmlns:a16="http://schemas.microsoft.com/office/drawing/2014/main" id="{93233722-435F-BE7B-1D4D-B3207C74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B94D0A0C-45BB-7A4A-DF3B-036C3672859C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46129F59-8008-7F06-3F58-3FF2ED320948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Zamek z wypełnieniem pełnym">
              <a:extLst>
                <a:ext uri="{FF2B5EF4-FFF2-40B4-BE49-F238E27FC236}">
                  <a16:creationId xmlns:a16="http://schemas.microsoft.com/office/drawing/2014/main" id="{89F9DEC4-F428-C122-2481-72A54F31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8566EC72-4A87-95AC-43BC-6DB8242B7EF7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C0BDF8D1-E4C5-888F-13D8-7F7EA83177BA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Rozwidlenie drogi z wypełnieniem pełnym">
              <a:extLst>
                <a:ext uri="{FF2B5EF4-FFF2-40B4-BE49-F238E27FC236}">
                  <a16:creationId xmlns:a16="http://schemas.microsoft.com/office/drawing/2014/main" id="{67E79FE1-3B8E-F067-0F51-54CF5F731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C4F0D169-6AED-5CA3-8341-7BB8E848946A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6F6525D7-0EEC-12E0-5428-25749012061A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Zakraplacz z wypełnieniem pełnym">
              <a:extLst>
                <a:ext uri="{FF2B5EF4-FFF2-40B4-BE49-F238E27FC236}">
                  <a16:creationId xmlns:a16="http://schemas.microsoft.com/office/drawing/2014/main" id="{9A4B21A1-9CE7-87A0-1216-26B1AB30C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525C360D-462F-63ED-7F73-0A867DF25F4B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624DDF01-B2C3-9FF1-B573-CBEDF7327DA9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Wejście z wypełnieniem pełnym">
              <a:extLst>
                <a:ext uri="{FF2B5EF4-FFF2-40B4-BE49-F238E27FC236}">
                  <a16:creationId xmlns:a16="http://schemas.microsoft.com/office/drawing/2014/main" id="{47A1667B-7681-1181-FBC9-4CD062C18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222457" y="182880"/>
            <a:ext cx="361348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3200" dirty="0">
                <a:solidFill>
                  <a:srgbClr val="000000"/>
                </a:solidFill>
              </a:rPr>
              <a:t>mi</a:t>
            </a:r>
            <a:r>
              <a:rPr sz="3200" dirty="0">
                <a:solidFill>
                  <a:srgbClr val="000000"/>
                </a:solidFill>
              </a:rPr>
              <a:t>RNA AND </a:t>
            </a:r>
            <a:r>
              <a:rPr lang="pl-PL" sz="3200" dirty="0">
                <a:solidFill>
                  <a:srgbClr val="000000"/>
                </a:solidFill>
              </a:rPr>
              <a:t>si</a:t>
            </a:r>
            <a:r>
              <a:rPr sz="3200" dirty="0">
                <a:solidFill>
                  <a:srgbClr val="000000"/>
                </a:solidFill>
              </a:rPr>
              <a:t>RNA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miRNA: endogenous regulation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📝 siRNA: exogenous silencing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Guide RNA directs RISC complex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Downregulates target mRNA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513E1B0-E186-6DF4-8D7E-F75CEE95106D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83F66D0-A712-0307-CE35-FF76E702AA8B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181A97D-CD55-FBB3-FEDF-8613228D5FAE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AD6862F6-1D5F-4A19-384D-65BAE7DA8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5C2F46A-9D43-35E1-4E7F-B35566E91BE0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6C4EC05-025F-40E4-0A1E-DDE942548CE8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DF7B9B18-7ABB-1BBA-F410-F09F07C00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C1D0ED0-5321-FF2D-B7CE-305644B8AF8D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2CA25A2-FD7F-0DF4-2D57-AA71D4B9A5E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B39AE59D-D13F-E648-D5C5-235828DCC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C9C430B-2974-F1FF-9C0C-2E67ABB35741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A520BC6-677F-8BDE-F441-9653C1A3DD6F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1B880896-E9B8-8D18-2B4B-5DA24CD17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15A73AE-CA8A-A2B8-2CC4-1236A29BC1FD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81FD649-B678-DC3D-E7AB-8D703F98977B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B40C0F46-C572-BB4C-F883-EFDF6095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62DBA79-9EED-96FA-3735-8991C944A463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453D2F3-75B5-EE12-1964-019115C82E50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46BA0BAD-925C-07B5-F4DA-44CA31452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FE4B0E5-DD08-172F-5B92-EF5B0A4A26A2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7623A5E-4EC0-C612-D8D8-26A530CF8C5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BB83D96F-EF6C-E08E-CD67-5B1BE1907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A08E67-102C-E180-6C42-ED70BD251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4D8B991F-EE29-FDEA-1758-3AB42C183208}"/>
              </a:ext>
            </a:extLst>
          </p:cNvPr>
          <p:cNvSpPr txBox="1"/>
          <p:nvPr/>
        </p:nvSpPr>
        <p:spPr>
          <a:xfrm>
            <a:off x="3222457" y="182880"/>
            <a:ext cx="361348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3200" dirty="0">
                <a:solidFill>
                  <a:srgbClr val="000000"/>
                </a:solidFill>
              </a:rPr>
              <a:t>mi</a:t>
            </a:r>
            <a:r>
              <a:rPr sz="3200" dirty="0">
                <a:solidFill>
                  <a:srgbClr val="000000"/>
                </a:solidFill>
              </a:rPr>
              <a:t>RNA AND </a:t>
            </a:r>
            <a:r>
              <a:rPr lang="pl-PL" sz="3200" dirty="0">
                <a:solidFill>
                  <a:srgbClr val="000000"/>
                </a:solidFill>
              </a:rPr>
              <a:t>si</a:t>
            </a:r>
            <a:r>
              <a:rPr sz="3200" dirty="0">
                <a:solidFill>
                  <a:srgbClr val="000000"/>
                </a:solidFill>
              </a:rPr>
              <a:t>RNA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AFB3AD8-B3A6-609C-5E40-FDA38B3AFEF3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1BBDFBE-8664-1DBC-E39A-5E28D759A4B0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7908FB4-42E4-7C7E-79F8-3CA70EA92C2D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D927E8DD-1AF5-486B-772D-E22104631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03A05AD-71E4-4B07-DDD7-537D24A5A5D4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ADF511E-D685-F99D-1B59-5A278A5A8992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EA44CF96-D18E-56E9-A527-5513BCAAE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32A5D74-B851-F436-B78D-8F3E52FB8ADB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0F8B846-8C2F-69D9-7303-E008D718327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7BC848A8-B05B-0ECD-D65A-94C69B9E6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A24C469-A8FA-6D41-9694-5F7445F11B12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3D216B4-0688-A891-292A-B30A06904B2B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B241063C-A254-6103-4C1D-910306E04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BD93E37-D210-ED04-B5B0-A676055C7FC2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8739F79-6DEE-B8C9-D158-42DB05C4E760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08602003-80CF-C149-F0F4-6E8805A8E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D5A4C5C-2CE5-5282-CE4E-086207C691A3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9AE7FF1-AAE1-C6B1-6466-1A06B2FD0FA1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B62619DE-BFEB-18F2-306D-A0AC8D3F3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3B6B3DA-A6E2-A08B-4DFE-C10FFACC6703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52E3576-21BA-BC34-62E2-BD1ED08D5207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5DCF06D8-2B26-AA3D-E7CB-D6C005E7E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33794" name="Picture 2" descr="siRNA (Small Interfering RNA) - Structure, Mechanism, Functions ...">
            <a:extLst>
              <a:ext uri="{FF2B5EF4-FFF2-40B4-BE49-F238E27FC236}">
                <a16:creationId xmlns:a16="http://schemas.microsoft.com/office/drawing/2014/main" id="{24F106DD-0B27-2567-6DB5-6A949B010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4"/>
          <a:stretch>
            <a:fillRect/>
          </a:stretch>
        </p:blipFill>
        <p:spPr bwMode="auto">
          <a:xfrm>
            <a:off x="3222457" y="733752"/>
            <a:ext cx="3336047" cy="41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8223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393A1-DD2E-3AC4-0ECB-9BE715747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FECD9218-8354-2CD3-624C-5D7EBC6DC0B8}"/>
              </a:ext>
            </a:extLst>
          </p:cNvPr>
          <p:cNvSpPr txBox="1"/>
          <p:nvPr/>
        </p:nvSpPr>
        <p:spPr>
          <a:xfrm>
            <a:off x="1600216" y="182880"/>
            <a:ext cx="685796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RISPR KNOCKOUT AND CRISPRI/A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39A2576-BDC6-F5CA-D4A6-DAE935B558F2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9F1D963-7A51-8369-2B9D-77C515402CA6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DD9C0F8-E105-136F-DCFB-5C5AAFAD0415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12BDF28E-4454-960A-0DE7-08F846684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BCB5D41-FCCA-AD25-3D9E-5CEAD6E0D7E3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55F4EB2-37DB-99BB-4F86-84DC109B41C1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780E0211-1A36-9A2B-58A9-484AC1FB0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E99CCF9-869E-C93B-18E9-D9310F25D016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870AC06-C535-81AC-22B5-EA38F215C55F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10FA9E75-BA95-3A0C-523A-D3E5CFF8B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C90A304-D885-47E7-370A-4B4D00A9A64B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499BF60-D267-46B0-0A26-48BEF375A057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EF503A42-527B-B174-64A7-7CE7AFCF0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06E2F30-9931-07B4-8C61-DBE220430E34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03A942A-2AFA-57D3-2C74-1BE25231DF88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4680156F-9828-63C4-B156-E1C99B31B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845DF42-098F-D941-FAAE-E8F1135D2C4A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24049EA-859D-BC10-0F7C-3BAAD468CFFF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751383F0-6D9C-BD8A-FC61-71D10253A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0D9E094-F74F-60D4-2FAE-68A21654DB7F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A1C448E-E8B1-933E-9CA6-CF51B7E36C2C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B5C4D8DF-FF0D-5A99-65A6-14B92A7F0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34818" name="Picture 2" descr="CRISPR-Cas, mechanism - Mutans">
            <a:extLst>
              <a:ext uri="{FF2B5EF4-FFF2-40B4-BE49-F238E27FC236}">
                <a16:creationId xmlns:a16="http://schemas.microsoft.com/office/drawing/2014/main" id="{0C372E10-2ED3-F3FC-6A94-A5B997D7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952321"/>
            <a:ext cx="3986893" cy="398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39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282568" y="182880"/>
            <a:ext cx="34932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N</a:t>
            </a:r>
            <a:r>
              <a:rPr lang="pl-PL" sz="3200" dirty="0">
                <a:solidFill>
                  <a:srgbClr val="FFFFFF"/>
                </a:solidFill>
              </a:rPr>
              <a:t>GS</a:t>
            </a:r>
            <a:r>
              <a:rPr sz="3200" dirty="0">
                <a:solidFill>
                  <a:srgbClr val="FFFFFF"/>
                </a:solidFill>
              </a:rPr>
              <a:t> SEQUENCING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9C2A9AF-77DB-F8A7-B09A-BA88D1347C1D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FF64D5F-1C4A-6CA8-9E8C-8F5137EEA6C8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4B9FFB4-DCCF-3C72-6A62-0586D9D5AF5B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C6362E23-7098-9B11-D45F-3B3D44D1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E09C3DF-65D5-ABB4-087E-A9E73091229A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24825C8-BAAD-0339-9FD5-D122DAE6E916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7E1D7360-1777-18B3-0EBE-F812CEA2B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070810B-B660-A4C2-B944-1DC731EBC26E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C373452-E415-FAD3-3040-261D08A1CF7B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224B7057-9972-E1EB-8FEE-0B564E34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E5DBAF9-4FEC-04CD-12F5-63D5B6319D3F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BC87EC4-286C-FE49-49BE-41F341699FEF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FD474DC7-2277-8801-1E33-B7AF3304A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99DEA68-A718-F73C-3FFD-491C2E3EE792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651FEB9-4075-CDA5-7839-2E07633F14A9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F0FA22AF-4DD4-3D28-0795-ED1A40FE0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3A42E50-A968-7C57-76CF-45060AEB11FB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0C0BA2D-D69D-B8F1-46E1-A4BF83782729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ACC4F309-D629-B186-D035-DEC1308A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6AE0AD63-60B4-6FF1-EBE4-E42F5C72BE63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275740E-0052-6176-A4E4-55790D23888E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A7EBD7A9-B992-72F6-4814-CCDC3D421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2050" name="Picture 2" descr="Types Of Next Generation Sequencing Ppt at Debra Lunsford blog">
            <a:extLst>
              <a:ext uri="{FF2B5EF4-FFF2-40B4-BE49-F238E27FC236}">
                <a16:creationId xmlns:a16="http://schemas.microsoft.com/office/drawing/2014/main" id="{F389ACA9-72A9-1FB4-8A4D-BE32C0C83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0" b="8289"/>
          <a:stretch>
            <a:fillRect/>
          </a:stretch>
        </p:blipFill>
        <p:spPr bwMode="auto">
          <a:xfrm>
            <a:off x="1683395" y="884077"/>
            <a:ext cx="6858000" cy="388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600216" y="182880"/>
            <a:ext cx="685796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RISPR KNOCKOUT AND CRISPRI/A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Cas9 induces double-strand breaks for knockout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dCas9-KRAB for CRISPRi (repression)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dCas9-VP64 for CRISPRa (activation)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62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Programmable gene perturbation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0987D02-81BD-04B3-5E19-0541C99173A4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9FB12BE-405E-5DEC-97A5-B43A54CE74EF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861F00A-96A2-A9BE-554F-55A776F4C4DA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A83090B4-918D-FD2A-EC31-98211ECD1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D430F77-9158-899B-EB64-9804372A2E30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B6AB557-24D1-9219-D139-34AF446B3A13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90D94865-2D7F-B984-C63D-6B84EE20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065989E-5B84-3C43-9D37-C3C4E04A06D5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0072876-31BE-551F-2CAA-ECC4D613CDE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6AA0AB89-DB29-8FE1-BF83-15E8F29F4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BF5D773-0ECA-F931-F8CC-2922D28E2690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60F2EC6-8BF9-9251-0F48-358E93AB109C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0851D497-2E90-996E-06D7-05AF6EDEF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D7D6A2B-B814-4D16-AAD8-17C3F07D9B57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609D9D2-1A8D-B310-787C-049D5363AB8B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27FEAF0D-EC06-90C2-11D3-A7003B9D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167F301-310C-5E17-25FD-650B4A88DE19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6DD0E6B-FD1A-5EE1-A2FA-2097DBB2CC96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5952372A-AC6E-B51C-BD31-119E2E59A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0979DB10-958D-9FD8-934B-545DDDA55B49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EE0DE644-CEA4-E70A-0AFB-9CE0EE402C0E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AA77549A-3EF9-37B5-F5B3-48C266D8E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579651" y="182880"/>
            <a:ext cx="489909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OOLED CRISPR SCREENS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Library of sgRNAs targeting many genes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107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Selection based on phenotype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403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NGS readout of guide abundance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3699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Identify essential genes or pathways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497E22A-AB2E-0468-9A4F-7A1C3B15FA30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97A85D9-A948-106B-A42C-5EAD6CB5B879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2924AFE-B39A-AE5A-81DB-CF71EE6F95E5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694F0865-4FAF-8B97-04A4-C1C4FF184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64BD239-646F-9A75-7B79-02170E75FF10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4CF7789-26D6-48B5-5107-EB34A65CF9D8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8962109D-E6B9-2C95-0DF0-A1161967D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9015C90-9B66-2A7F-3927-24093E13FA4D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2637831-50A4-8ACE-D084-5F35A499E4E8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D2B9BABE-5555-35B3-57FE-776045AA0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8F8F43A-DB66-85F5-237F-E369FB7357FB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CEBA57A-F7BC-C91D-6C34-75A95300C314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7B1BBECB-BEB4-6C12-ED60-D97DCC91D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BFF7E36-73C1-BA1E-1BE9-F2343AF61FAB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11B71BE-CD23-EE4E-C2FD-5AD52B367941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5F292842-5DD9-1203-59A5-DA42770F9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C7ED223-A258-11DB-72D0-5B6593C29833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C6C5C7F-1627-AA1B-C22B-00826E779BEB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9C890C08-0B0C-8A4A-F09E-FEBE5E336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03F7D62C-EACB-B100-B5ED-2B1A027251DC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CF17C32-4A67-FA8B-2845-7E6A6618CBC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3D96E15E-0EC7-4754-FF6B-E01BF396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78337" y="182880"/>
            <a:ext cx="630172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G</a:t>
            </a:r>
            <a:r>
              <a:rPr sz="3200" dirty="0">
                <a:solidFill>
                  <a:srgbClr val="000000"/>
                </a:solidFill>
              </a:rPr>
              <a:t>UIDE RNA DESIGN ALGORITHMS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Algorithms: CRISPR-DO, CHOPCHOP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Predict potential off-targets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Optimize efficiency and specificity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Consider PAM requirements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D149B15-5B92-8828-B39A-58258F5736B4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1E81EA3-4C0C-C5D9-4BEB-8A3FAC4AE10E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EA83159-07CD-5742-35EE-A3DF6DDDC40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A192FF10-31A9-F843-4821-BCA3AD1AF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7E09CE4-FFE6-77E6-3CCE-417063F66861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ACD514B-64AD-4780-1FC8-2FF21696E043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B84D5D9C-180B-8639-AEAC-F6F6D7FA3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7E0E639-3089-B71C-E46F-B196AF711676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6F749FD-4D98-78B3-8290-A50CB06DACB0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D77F69CB-7F88-D823-0554-437E119AF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040BBE4-B0D6-B405-ABC2-1BD47F34DB1D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A569647-5399-C5B1-D3AB-7ED38ED92998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C66FEA1C-886A-45D0-2CDD-3F2FDD83D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0A882E3-44B3-48FE-1646-1BD54DEEF716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6858976-D706-A4D0-653F-BD135E8E4006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50963206-3C7E-2A2C-688A-A57D33423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910ACFC-6178-372B-ED94-9F8E81A6FBF9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67091D3-C8EB-02E0-DA21-222D601FE315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C2D66C73-04D4-D9E0-4831-4FE6F1DFD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7328F3DB-6BFE-61AA-14EC-361503C470AF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605F9E8-A949-B737-6502-035AD1776081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264D4636-B7A4-AC37-9DA5-68ECD8C39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897847" y="182880"/>
            <a:ext cx="426270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M</a:t>
            </a:r>
            <a:r>
              <a:rPr sz="3200" dirty="0">
                <a:solidFill>
                  <a:srgbClr val="000000"/>
                </a:solidFill>
              </a:rPr>
              <a:t>AGECK, CRISPRESSO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MAGeCK: differential sgRNA abundance analysis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CRISPResso: indel quantification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Identify essential genes or pathways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6240"/>
            <a:ext cx="7315200" cy="7543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Statistical modeling of enrichment/depletion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A5AB166-58D2-E555-F1E5-BF0E9F9D13F2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F555C78-49A7-8966-CC63-6E37A1EAB93A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D90FEFD-987D-8973-B5EE-B401299D3292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C6AC6776-7754-97A0-1280-789282BC5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E74E10A-03D5-AE51-B689-8FF2D88C9D6B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26FF404-B494-5855-163A-927321A3C17B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0C9CE946-EA9F-26AF-433E-29FDC7FC6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16E785D-C6BB-047D-DAE6-A6E01AFC4F71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471D1F9-2CC9-3A74-F15E-869DC75292B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97A20A61-EC44-EB9F-E669-5A98EFDF8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17E6EA3-8274-A3FC-4373-4CFD08DF27D2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24270C7-88B4-F6CD-DEEF-D5213798F2F6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A27167B1-B188-6BB0-0BBE-2ECB2F2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CD5D648-DEB6-CAC6-7336-22E469DCB62C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A986D59-953F-4FE7-4B1E-9A5DABC374CF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EFDCA3CC-5923-3645-B36B-4553AEAFB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49B80C4-E606-709C-73E4-51A6567865CB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D0B89A7-E4BB-0C50-5E91-CCD3F7479166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07D56865-1E4B-2F76-D6BD-FCCE46F0F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B305D0F-07AF-1987-5FFB-7287FBE8D85D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93895662-BE6D-0FBA-5877-61C3CE6E3B3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69705D63-B540-E7F2-1B19-DA000C7DE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70510" y="182880"/>
            <a:ext cx="611737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YNTHETIC BIOLOGY OVERVIEW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Engineering biology using modular parts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86144" y="219532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Design, build, test cycles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86144" y="301828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Computational models guide design</a:t>
            </a:r>
          </a:p>
        </p:txBody>
      </p:sp>
      <p:sp>
        <p:nvSpPr>
          <p:cNvPr id="6" name="PointBox_3"/>
          <p:cNvSpPr/>
          <p:nvPr/>
        </p:nvSpPr>
        <p:spPr>
          <a:xfrm>
            <a:off x="1386144" y="384124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Goal: predictable, robust circuits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A644609-5B73-3C33-08C0-422AE24469BC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E312925-6E84-0F7F-F1F9-3D71172DCA22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33CD3DD-3D02-5CF8-98C2-45CE913602DF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C5A00125-58C2-39B3-0698-54BD8751D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DD272FF-0746-A245-3D2A-3332391115BE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8E799A5-18C9-7A81-24F4-DDC4C296FDA8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A386512A-80D5-73DA-37EA-B8866CFB6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A4E3D97-8A80-3B39-09A2-DD8A7FC9C02A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E2F10F2-8102-F3E9-FA79-5422B5BF5C6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F074F7CF-123D-565B-360D-FC8D0C70A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A9177E9-D6F0-58DE-224F-136C4D3C2F97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9F12CA8-2EFA-9A11-1366-F563A4BAC3B6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BB9CD802-BB62-8F68-C88C-5BD363ADD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B5F719B-2357-1344-901D-7DAFF10EE424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7FC3AA7-1B48-FAD7-CD7A-16433F8E3565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16645434-E341-C914-8EA3-9081FCC3D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253932D-94A2-18B0-BD7A-2847B6A77D4F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B509179-3B0D-38EF-CEB1-9109C4768AD8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57DAE097-B140-6DA1-AFA8-7D203957D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63A4904-4C8B-6121-A783-1B32B8FBF108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3D27217-60B3-C295-99E4-B3F917975AA7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FBC695CA-8E5C-38CB-566D-08C78C7F3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099553" y="182880"/>
            <a:ext cx="585929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ROMOTERS, ENHANCERS, </a:t>
            </a:r>
            <a:r>
              <a:rPr lang="pl-PL" sz="3200" dirty="0">
                <a:solidFill>
                  <a:srgbClr val="000000"/>
                </a:solidFill>
              </a:rPr>
              <a:t>RBS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📝 Promoters control transcription initiation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86144" y="220460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Enhancers modulate activity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86144" y="302756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RBS influences translation efficiency</a:t>
            </a:r>
          </a:p>
        </p:txBody>
      </p:sp>
      <p:sp>
        <p:nvSpPr>
          <p:cNvPr id="6" name="PointBox_3"/>
          <p:cNvSpPr/>
          <p:nvPr/>
        </p:nvSpPr>
        <p:spPr>
          <a:xfrm>
            <a:off x="1386144" y="385052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Modular parts for circuit construction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35CB168-FD3D-8347-B4F6-00AC2D1F4745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7FED731-C933-8BB3-4CD1-B69E08A3897E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4BB9279-4680-9735-610A-205131EBDA7D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D95AE57D-0521-509B-8254-0C2ED4E15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4B88F7C-003D-225A-C571-058B2872F564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E7C679C-B5E2-71A1-EA5D-F464A7DB9037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AC93143F-2B0C-1BC0-1177-67BCE24FE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3018867-C3BB-5843-82AE-08C51CCE99F0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7E10973-A7C7-876A-FBED-4B1A0B4C036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F791A387-27DD-5B31-0D13-AB70F9A0B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B1ADE68-4945-6E84-AF6A-6FCD1BDC4C64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F652A67-E5C8-45CD-628D-330E0FE66BF6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D21132F9-7F18-BFCF-F858-146B20996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4D45DC8-DDDC-40C9-0244-C45FA4002E20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A0BBD2C-4658-BC47-0F38-72C9460354CE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65A472D0-CD37-7E79-15D2-3BFBAD76F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95A538A-55F8-FACC-F051-E8305C65FFE2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2A21D8E-F099-A5F5-C361-3076054371FC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03B3C46B-4F8B-E03C-3DCB-D9B1D6665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B006FB9-F322-857B-D00C-895E02B9253B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10A02AA-713C-C305-8CAC-3326A20AC65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A2712345-DD04-AA86-D323-892BB388B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196903" y="182880"/>
            <a:ext cx="366459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G</a:t>
            </a:r>
            <a:r>
              <a:rPr sz="3200" dirty="0">
                <a:solidFill>
                  <a:srgbClr val="000000"/>
                </a:solidFill>
              </a:rPr>
              <a:t>ENETIC CIRCUITS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Toggle switches: bistable states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Oscillators: rhythmic gene expression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Implemented with repressors/activators</a:t>
            </a:r>
          </a:p>
        </p:txBody>
      </p:sp>
      <p:sp>
        <p:nvSpPr>
          <p:cNvPr id="6" name="PointBox_3"/>
          <p:cNvSpPr/>
          <p:nvPr/>
        </p:nvSpPr>
        <p:spPr>
          <a:xfrm>
            <a:off x="1355663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Predictable behavior via modeling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B6ECFC1-9690-9CD2-7241-01E40DA1030B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CBBA20B-6846-08D9-F2FA-1DD1FB6B9F1E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25ADC95-D27B-D4CC-78FF-AB0C9804214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DEE89EEB-EAF5-B85C-99D8-639F19C8D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1EBDDE1-4DC1-2067-3864-CD2B3FEE197E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5525DC2-21E9-A6C4-59B1-3C2774EB4E81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1E758726-6159-6FBB-5C84-0D7B8AA1F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EDADF94-B1EA-DE40-641D-748D5601558C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4CDCF0E-91E6-1658-BE7A-3C7A82B3D861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DA57BDAC-D19A-03F0-4ECA-3588DF01E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323A087-B2CE-7503-8627-B1269DD618ED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373F99D-7B1D-51DD-49D7-0C37B5110761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886245A8-B855-7623-0F13-881ACA1BA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16A05B2-7699-455D-C019-9EE2FC0FEFCA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CD6007D-F167-5277-DE28-CDEE53CE3B66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2E3E284D-25D9-31CB-93BB-773A6EFC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697414C-F1B1-EEC5-9596-12390FC29E4B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88FCE2C-F716-909A-9FC3-9E7D800FBCBB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C35C94EB-BB82-DEB9-0D47-7056F85A2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90FD34E6-AFD9-07F7-AB57-1AC45DE0468A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9F9B54B0-2CF7-CD94-85C4-284A189943F1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0EAE7882-B804-D91B-3DC5-C4D3C8AF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BDECF-C0BA-C9E7-845A-767B08C10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EDA9DD6-76C4-28D8-8BF8-CA412777B20D}"/>
              </a:ext>
            </a:extLst>
          </p:cNvPr>
          <p:cNvSpPr txBox="1"/>
          <p:nvPr/>
        </p:nvSpPr>
        <p:spPr>
          <a:xfrm>
            <a:off x="3196903" y="182880"/>
            <a:ext cx="366459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G</a:t>
            </a:r>
            <a:r>
              <a:rPr sz="3200" dirty="0">
                <a:solidFill>
                  <a:srgbClr val="000000"/>
                </a:solidFill>
              </a:rPr>
              <a:t>ENETIC CIRCUITS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F21F4DB-60D1-3B8C-CC5A-C9BCF6317DF4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9C774C7-BF6A-7097-F8E9-5F4D7AFAEEE0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F46CC28-6285-1DC7-B382-DF8A20E795B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C95FB27E-056A-70BD-3DF3-8322E6DE5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D10E0C4-F6D9-147F-E332-D11B85215FCE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4022AB5-0B4F-8231-52D9-0B7A17DBA270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14450486-C16B-5ECD-B5BC-8063F83AD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91A493F-82A7-BBCE-B86E-12C37723A0D1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8FF5A014-5C07-F915-4E7B-037DDCF39B2C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F4B94B90-886D-60CF-52B0-A4E82FBE2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1817EA1-6E0A-85BC-E740-65BDF2976218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39CB83D-A779-0257-E8F9-5ACC52F481BF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9EF7A0F3-66EC-DDC6-5659-EDF259104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F3468F2-49DF-E4C9-FCF1-4149CD704125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018CB50-247A-410C-35FC-B62E080DEA1E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6DB66C6E-A127-7EB8-AC7A-97B84CFA5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CCE6F7B-6805-9EC3-17A2-E40FD71F69BA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5F64793-DA62-F623-8CF6-D9127F17FD9D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3ACD8913-0B4B-B0D2-B802-FDC7E8FD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BD758AC1-36E4-E799-3468-0670696B9EB0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841A392-893E-EEAF-9E69-4AA011372C2B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8100AAA7-E720-1FBD-9C0D-886608B3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  <p:pic>
        <p:nvPicPr>
          <p:cNvPr id="35842" name="Picture 2" descr="Synthetic genetic circuits | BrisSynBio | University of Bristol">
            <a:extLst>
              <a:ext uri="{FF2B5EF4-FFF2-40B4-BE49-F238E27FC236}">
                <a16:creationId xmlns:a16="http://schemas.microsoft.com/office/drawing/2014/main" id="{8297163A-AB05-3FCD-856D-76B1854F0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69" y="956111"/>
            <a:ext cx="5746070" cy="382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08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089324" y="182880"/>
            <a:ext cx="587975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RISPR-BASED LOGIC CIRCUITS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dCas9-based gene regulation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Build AND/OR logic gates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Programmable and modular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Applications in synthetic networks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9D176C8-31D0-C901-2414-551E981445F3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F04FFDD-5B8B-4C5F-93FA-D4F59209E7B9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C1641F6-AF43-6816-47AC-0C70B9AC585F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344677CF-CA89-381F-B6A4-4721B537E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47707C2-2843-E338-E342-047B21125670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D6E456F-EE28-DC3E-F6DB-E0143C6EAD8E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F0D3984E-CC1D-0F9F-B5AA-BFC5E6752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0F75592-F3A2-E040-69DD-969F289DE47E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EEE28B0-12F5-97C2-69C0-F1CD2DB2F0E4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9E8545ED-1BC4-709A-3E41-C81DD34AF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ACF4839-372E-4D5D-7592-7643C7BDAD4D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04CB040-FA34-D913-3D32-8F3E35BB53E8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DE63E964-1F20-9322-FEDE-4E2DB2628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F8A63E7-D2B7-4BC0-6C8C-9DC4931B54F8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28731C7-3BFC-1F19-4056-A7556CFCFFE8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AD78E3E5-1DFD-A666-B22C-A92438D24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3006D5F-8266-C6DC-D5A0-52A49C39EAAF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104EFCB-A1E0-B7FE-C7C1-28E4E1850DFA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EA6EC29D-EC65-0956-0057-05B9911CB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5D774B3B-03BB-4368-42FD-78238FC1B1E5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8EDC35B-CB31-4343-03EA-DD8D7977980A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F1167411-0E46-DA7A-1496-2B3D47AA7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093668" y="182880"/>
            <a:ext cx="787106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OMPUTATIONAL MODELING OF CIRCUITS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Ordinary Differential Equations model dynamics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Stochastic simulations capture noise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Predict circuit behavior before experiments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62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Integrate with experimental data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705AD40-151F-9ABE-5268-5067EEF786D9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E225C0A-B2CA-0ED5-445F-F3B5645BEA54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3A30C52-BD79-C020-20EE-E5549380D610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F962E867-4A48-64E5-9A24-3CAEDBCC5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2CBFDAF-E026-F128-47C8-A1F793F4E809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6663E5C-8A62-2722-E4A6-D31EDF15FAE9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EF6A548D-F38E-379D-9179-44567E1FF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9F8DAE7-D664-7AC3-A1BF-1665DBE02AA7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03462B4-AD69-5200-7B22-49AD9036479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67D16DEA-0A71-4FEF-CF1A-EDDD3BBFA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2FC2547-AC45-103A-D4C7-755CDFB644AC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60500EE-3621-F276-690E-9D69527F8739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BBB0C552-0348-34B1-72BF-160761AC9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A0F1C36-DB06-48E8-598F-2234FB8D0628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037A975-85CC-6A20-B121-A62411AB5161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180A03A2-FC58-D08D-1F57-E5EB93579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CA996D3-5E0E-3667-5F75-6A6DB8759CDD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CB290C8-C254-16A9-2263-5A59E5F16229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01E8709A-399F-AF9F-998B-5FDC1F71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15B1D02-9988-19DC-511F-94437E5AC592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81B9141-CE2C-FC78-0C5D-CE4490C6D025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256E1C41-8090-A96B-AAE8-7F530234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009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99A6DC-65BC-4C61-A783-422E882F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4A98FDE7-414D-4E75-F10D-9890FB0463D1}"/>
              </a:ext>
            </a:extLst>
          </p:cNvPr>
          <p:cNvSpPr txBox="1"/>
          <p:nvPr/>
        </p:nvSpPr>
        <p:spPr>
          <a:xfrm>
            <a:off x="1456747" y="182880"/>
            <a:ext cx="714490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HORT-READ SEQUENCING: ILLUMINA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3ADB6027-0C1C-1BC8-B26E-4B107E1280BF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High accuracy, low error rates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8ED3F74B-C25D-72B5-423F-25143473B62A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Read length typically 100–300 bp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336401CE-7BD4-6066-41FE-B42D33610221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GC-bias and coverage unevenness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A97EDB92-D6F2-3CE1-A2CA-5B3C9234F1E1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💾 Commonly used for variant calling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265DCF0-0962-A8DA-CFB8-358EA1D83CEA}"/>
              </a:ext>
            </a:extLst>
          </p:cNvPr>
          <p:cNvSpPr/>
          <p:nvPr/>
        </p:nvSpPr>
        <p:spPr>
          <a:xfrm>
            <a:off x="-29359" y="-516819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42185A4-3509-AF17-8DA0-D5EB129B1371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48FF0FC-70C0-68CA-041E-5FF630DE860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2C548FC2-DD11-A9A6-F6EC-6BF694423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E77D410-6A21-097D-C1FC-8757B62854CB}"/>
              </a:ext>
            </a:extLst>
          </p:cNvPr>
          <p:cNvGrpSpPr/>
          <p:nvPr/>
        </p:nvGrpSpPr>
        <p:grpSpPr>
          <a:xfrm>
            <a:off x="602605" y="831653"/>
            <a:ext cx="612000" cy="612000"/>
            <a:chOff x="974818" y="833626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03FE391-FDEE-48BA-AE59-F56E11E0C4B7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Zakraplacz z wypełnieniem pełnym">
              <a:extLst>
                <a:ext uri="{FF2B5EF4-FFF2-40B4-BE49-F238E27FC236}">
                  <a16:creationId xmlns:a16="http://schemas.microsoft.com/office/drawing/2014/main" id="{38995A47-11A4-DBA5-7833-1E7E96BD7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96386B8-383E-97D3-427E-51218FCCCF5D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79DDC01-D351-8743-8C68-E1A4D85A4123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264546CD-71A2-0E76-C632-526774760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F812715-DBA6-C803-AE85-54667AF11E53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AC3EBC4-DD7D-2377-6EFE-B80209E53D5A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Podkładka — zaznaczone z wypełnieniem pełnym">
              <a:extLst>
                <a:ext uri="{FF2B5EF4-FFF2-40B4-BE49-F238E27FC236}">
                  <a16:creationId xmlns:a16="http://schemas.microsoft.com/office/drawing/2014/main" id="{838C3D99-D4AC-EF68-8821-917338D06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6C6FCA1-E6A1-CF77-D154-697061FC87C0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B674E40-1874-0A81-ECD5-D050B0B3E9A2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amek z wypełnieniem pełnym">
              <a:extLst>
                <a:ext uri="{FF2B5EF4-FFF2-40B4-BE49-F238E27FC236}">
                  <a16:creationId xmlns:a16="http://schemas.microsoft.com/office/drawing/2014/main" id="{B2E57AC1-540F-3B4B-2BDB-F90CDEB14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C6FE79B-6178-7433-534E-B53EE270A586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89DAB4C-1630-C4F5-22CE-C056A47C4257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Rozwidlenie drogi z wypełnieniem pełnym">
              <a:extLst>
                <a:ext uri="{FF2B5EF4-FFF2-40B4-BE49-F238E27FC236}">
                  <a16:creationId xmlns:a16="http://schemas.microsoft.com/office/drawing/2014/main" id="{49E9722D-EBD6-EDF8-1D18-83E1889B5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EF1921A9-8364-E812-C318-DCD96D4A693A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5DB62B40-356B-1224-2B90-24D6C70876E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C34E8B86-9140-D232-0B3E-54378BF27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5926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IMULATION TOOLS: CELLDESIGNER, COPASI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CellDesigner: visual modeling of pathways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852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COPASI: kinetic and stochastic simulations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0932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Analyze steady states and dynamics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3228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⚡ Useful for teaching and design validation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0E564F3-CBFB-1FFE-C6E0-D94C6E3E4A65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74993D2-D33A-7B51-8079-FD32C888C7C4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DF055AF-E7AA-8E35-8187-4280F95D129C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8A98837A-76EA-08EE-A4E0-D912E12D3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CF443A3-D875-2824-F197-EC85F32B5246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8F682A8-171F-92A0-339C-47DA38ABF66E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20BFADDC-A3FF-524C-8BE0-3C81D5329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E660D5F-CDFC-3B0F-7E1D-EFB026DF5D4A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B881AC5-B81A-EDDD-034D-C11BF9C38295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7CF3EF3F-6160-CFC9-C8AA-E81EC4E0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4049364-5AF3-0396-7716-4BB0D55E6FCF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A3E22BC-2416-236B-6CD2-DE97DF705D9C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677D3150-422E-5FFF-9F66-CE463538B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803F754-DA5D-44B5-9323-46FA82C1E303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97C62D9-3C9D-552E-2402-70AA1272EDD1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C9FF92F0-8C13-3DFD-F9BF-0EBDFE659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F4472CA-4502-5457-E3A7-839D33F477D5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77B93C7-29A0-68A0-EE97-9637379081CD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8F698456-1697-CB9D-17BB-0275F3CC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1C2BF185-9326-9F48-AC5D-977B47DCCE5F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D2E7A96B-93D7-2476-A006-35DE6389A6E4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A891E595-8ABF-C540-B555-7DFA3C470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02194" y="182880"/>
            <a:ext cx="64540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ART LIBRARIES AND STANDARDS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🗂️ BioBricks: modular standardized parts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599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🏆 iGEM registry of parts and projects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323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📄 SBOL: data standard for sharing designs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Facilitates reproducible synthetic biology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AA4EA37-5FB1-7089-1E4E-2457B61A00AF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F926049-07B6-03B6-AFBE-E17DD27D6047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35C9F5B-6D3E-7BB2-0FE2-46185F01DF4E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EA603526-8B15-AEC0-155B-70A36D002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E6A0A85-D2A7-1B56-CB25-4484BF82FEBC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0A94C7D-A73C-57E1-C7AD-C5A5383B3FF1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3274DD8C-720B-3856-36CE-C16C58C96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0BD50DD-F32A-0BBD-25D8-D8568C1CD96D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013F301-04B3-73F8-999E-CD79AD0A87AA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9DCE1B5B-9E36-EA01-214A-9C908CF8E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5237912-AFD8-009C-D79E-CEBF702DDDFA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7E4E404-51DC-9272-5C54-6378107509FD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99F6D205-52E6-921E-0A40-097FA45F2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BFF6D4B-7913-FA17-69FD-F8CB8229EF1B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BC56CCB-6B3C-84B0-810A-AE2E2ACECC33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AC81284B-95D8-16FA-9F4C-AB99D9E0B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A4F2348-B291-B96D-E5B8-404C6D622946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6DE43F7-2ADC-30F3-B817-FE6D791983D7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8F86B414-39C1-9E62-F1C6-DAF3418E0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FC1E58A8-1163-44B8-2E8B-D44580F63D64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04BD8A74-635C-4C73-0B0D-C1BD398D4412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B9075FF4-2469-AECB-995A-7DC4C969F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E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557483" y="182880"/>
            <a:ext cx="294343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A</a:t>
            </a:r>
            <a:r>
              <a:rPr sz="3200" dirty="0">
                <a:solidFill>
                  <a:srgbClr val="000000"/>
                </a:solidFill>
              </a:rPr>
              <a:t>PPLICATIONS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Biosensors detect environmental or cellular signals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Therapeutics: engineered cells or pathways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🔹 Synthetic gene networks for research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62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💻 Integrates computation and wet-lab design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B121937-22D0-13BB-5C3B-5046BD771E51}"/>
              </a:ext>
            </a:extLst>
          </p:cNvPr>
          <p:cNvSpPr/>
          <p:nvPr/>
        </p:nvSpPr>
        <p:spPr>
          <a:xfrm>
            <a:off x="-29359" y="-2308878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008297E-23F8-E306-27B7-664DB26E9868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96A0624-E829-E85F-CBDC-F60485C54A09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Sieć społecznościowa z wypełnieniem pełnym">
              <a:extLst>
                <a:ext uri="{FF2B5EF4-FFF2-40B4-BE49-F238E27FC236}">
                  <a16:creationId xmlns:a16="http://schemas.microsoft.com/office/drawing/2014/main" id="{1222D515-ED18-1756-AEB4-A9BE56C4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00E4540-06B1-0E31-D2DD-C26B152113A2}"/>
              </a:ext>
            </a:extLst>
          </p:cNvPr>
          <p:cNvGrpSpPr/>
          <p:nvPr/>
        </p:nvGrpSpPr>
        <p:grpSpPr>
          <a:xfrm>
            <a:off x="602605" y="3699845"/>
            <a:ext cx="612000" cy="612000"/>
            <a:chOff x="947442" y="3697874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C54F03F-C07F-B7DA-29D4-D362BB17E7F8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3" name="Grafika 12" descr="Podkładka — zaznaczone z wypełnieniem pełnym">
              <a:extLst>
                <a:ext uri="{FF2B5EF4-FFF2-40B4-BE49-F238E27FC236}">
                  <a16:creationId xmlns:a16="http://schemas.microsoft.com/office/drawing/2014/main" id="{22F203F5-3FC7-A9FE-B3D9-31A68C085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90E2F01-4598-C6D8-583B-CC4BBAB21B3B}"/>
              </a:ext>
            </a:extLst>
          </p:cNvPr>
          <p:cNvGrpSpPr/>
          <p:nvPr/>
        </p:nvGrpSpPr>
        <p:grpSpPr>
          <a:xfrm>
            <a:off x="111699" y="4401159"/>
            <a:ext cx="622919" cy="612000"/>
            <a:chOff x="91167" y="4413936"/>
            <a:chExt cx="622919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8681CDA-394C-36F7-B919-AD32D0C74D16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Wyjście z wypełnieniem pełnym">
              <a:extLst>
                <a:ext uri="{FF2B5EF4-FFF2-40B4-BE49-F238E27FC236}">
                  <a16:creationId xmlns:a16="http://schemas.microsoft.com/office/drawing/2014/main" id="{1CF622B9-410C-6760-170C-C3B72C410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31A1807-82D3-E2A1-58B4-48C3254D7814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E214DBC-5906-A4BD-98D5-CF9D214225FD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Zamek z wypełnieniem pełnym">
              <a:extLst>
                <a:ext uri="{FF2B5EF4-FFF2-40B4-BE49-F238E27FC236}">
                  <a16:creationId xmlns:a16="http://schemas.microsoft.com/office/drawing/2014/main" id="{1881F317-0F8E-F184-9A5F-7FEE12C5B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24A6BA4-3BC9-5298-0D88-40E206735D05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2FCDF41-1911-5F15-ED6D-A8C7181425AC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Rozwidlenie drogi z wypełnieniem pełnym">
              <a:extLst>
                <a:ext uri="{FF2B5EF4-FFF2-40B4-BE49-F238E27FC236}">
                  <a16:creationId xmlns:a16="http://schemas.microsoft.com/office/drawing/2014/main" id="{5D3CD84D-6BB5-F5AB-4DF3-98DC19B18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CC180F1-F5A4-768C-C44D-38FFD3C836D4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477CF64-E345-760E-7115-A9FA2E6ECCF0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akraplacz z wypełnieniem pełnym">
              <a:extLst>
                <a:ext uri="{FF2B5EF4-FFF2-40B4-BE49-F238E27FC236}">
                  <a16:creationId xmlns:a16="http://schemas.microsoft.com/office/drawing/2014/main" id="{B40931F0-A6B5-CE7F-40E2-029FFEBE8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C8E5CB9C-146E-0518-EF4E-0708C026416B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68BD8BF-288D-6EBD-D89D-C34CE162943D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Wejście z wypełnieniem pełnym">
              <a:extLst>
                <a:ext uri="{FF2B5EF4-FFF2-40B4-BE49-F238E27FC236}">
                  <a16:creationId xmlns:a16="http://schemas.microsoft.com/office/drawing/2014/main" id="{B121B466-C140-B78F-F91F-B9AE487EF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7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965447" y="182880"/>
            <a:ext cx="212750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UMMARY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Genomics: sequencing, assembly, pangenomics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Variation &amp; GWAS: tools and pipelines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Epigenomics: methylation and chromatin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599" y="4234069"/>
            <a:ext cx="7315200" cy="6120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Functional genomics &amp; synthetic biology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9168144-3F38-9D65-530C-4EB9AAB69A2A}"/>
              </a:ext>
            </a:extLst>
          </p:cNvPr>
          <p:cNvGrpSpPr/>
          <p:nvPr/>
        </p:nvGrpSpPr>
        <p:grpSpPr>
          <a:xfrm>
            <a:off x="597146" y="4416895"/>
            <a:ext cx="622919" cy="612000"/>
            <a:chOff x="91167" y="4413936"/>
            <a:chExt cx="622919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2DE6987-94B4-210D-E0B9-274E2ED725B7}"/>
                </a:ext>
              </a:extLst>
            </p:cNvPr>
            <p:cNvSpPr/>
            <p:nvPr/>
          </p:nvSpPr>
          <p:spPr>
            <a:xfrm>
              <a:off x="91167" y="441393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231D7D8F-B261-EFC2-8D5C-855FCBB6B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74086" y="4449936"/>
              <a:ext cx="540000" cy="540000"/>
            </a:xfrm>
            <a:prstGeom prst="rect">
              <a:avLst/>
            </a:prstGeom>
          </p:spPr>
        </p:pic>
      </p:grpSp>
      <p:sp>
        <p:nvSpPr>
          <p:cNvPr id="10" name="Dowolny kształt 9">
            <a:extLst>
              <a:ext uri="{FF2B5EF4-FFF2-40B4-BE49-F238E27FC236}">
                <a16:creationId xmlns:a16="http://schemas.microsoft.com/office/drawing/2014/main" id="{CE72315D-41D1-7FBF-FE7F-0AA85C447D9D}"/>
              </a:ext>
            </a:extLst>
          </p:cNvPr>
          <p:cNvSpPr/>
          <p:nvPr/>
        </p:nvSpPr>
        <p:spPr>
          <a:xfrm>
            <a:off x="-29359" y="-159768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AD62BD4-B607-E2EF-27B9-98CBF1E8106E}"/>
              </a:ext>
            </a:extLst>
          </p:cNvPr>
          <p:cNvGrpSpPr/>
          <p:nvPr/>
        </p:nvGrpSpPr>
        <p:grpSpPr>
          <a:xfrm>
            <a:off x="142180" y="1579071"/>
            <a:ext cx="612000" cy="612000"/>
            <a:chOff x="543086" y="2265750"/>
            <a:chExt cx="612000" cy="612000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525AA48-B5B2-EBA1-C9F8-B9C965690441}"/>
                </a:ext>
              </a:extLst>
            </p:cNvPr>
            <p:cNvSpPr/>
            <p:nvPr/>
          </p:nvSpPr>
          <p:spPr>
            <a:xfrm>
              <a:off x="543086" y="226575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Sieć społecznościowa z wypełnieniem pełnym">
              <a:extLst>
                <a:ext uri="{FF2B5EF4-FFF2-40B4-BE49-F238E27FC236}">
                  <a16:creationId xmlns:a16="http://schemas.microsoft.com/office/drawing/2014/main" id="{3D8BBD9A-6229-37FF-637B-864D7FD23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9086" y="2288973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9BCF1FBC-827F-03C8-14F6-01FEBCEA662B}"/>
              </a:ext>
            </a:extLst>
          </p:cNvPr>
          <p:cNvGrpSpPr/>
          <p:nvPr/>
        </p:nvGrpSpPr>
        <p:grpSpPr>
          <a:xfrm>
            <a:off x="89184" y="3691485"/>
            <a:ext cx="612000" cy="612000"/>
            <a:chOff x="947442" y="3697874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5A63C265-B106-8603-9512-616EA827D018}"/>
                </a:ext>
              </a:extLst>
            </p:cNvPr>
            <p:cNvSpPr/>
            <p:nvPr/>
          </p:nvSpPr>
          <p:spPr>
            <a:xfrm>
              <a:off x="947442" y="369787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Podkładka — zaznaczone z wypełnieniem pełnym">
              <a:extLst>
                <a:ext uri="{FF2B5EF4-FFF2-40B4-BE49-F238E27FC236}">
                  <a16:creationId xmlns:a16="http://schemas.microsoft.com/office/drawing/2014/main" id="{C29B22DD-A5E2-8888-9C71-1B3C90FC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332" y="3729487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BEB40941-F5DA-DC4A-ABF0-8B8F535C4F2B}"/>
              </a:ext>
            </a:extLst>
          </p:cNvPr>
          <p:cNvGrpSpPr/>
          <p:nvPr/>
        </p:nvGrpSpPr>
        <p:grpSpPr>
          <a:xfrm>
            <a:off x="89184" y="2990171"/>
            <a:ext cx="612000" cy="612000"/>
            <a:chOff x="954286" y="2981812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7BD96175-A3BC-8A21-8D5D-415DB57F3B92}"/>
                </a:ext>
              </a:extLst>
            </p:cNvPr>
            <p:cNvSpPr/>
            <p:nvPr/>
          </p:nvSpPr>
          <p:spPr>
            <a:xfrm>
              <a:off x="954286" y="29818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Zamek z wypełnieniem pełnym">
              <a:extLst>
                <a:ext uri="{FF2B5EF4-FFF2-40B4-BE49-F238E27FC236}">
                  <a16:creationId xmlns:a16="http://schemas.microsoft.com/office/drawing/2014/main" id="{E337DAD6-0EC6-7192-5BA9-2249E761F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0414" y="3000966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589B594D-A4FC-86F3-30A7-5054A4FF8FE3}"/>
              </a:ext>
            </a:extLst>
          </p:cNvPr>
          <p:cNvGrpSpPr/>
          <p:nvPr/>
        </p:nvGrpSpPr>
        <p:grpSpPr>
          <a:xfrm>
            <a:off x="114422" y="2258286"/>
            <a:ext cx="612000" cy="612000"/>
            <a:chOff x="998520" y="2252973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6076C79C-1906-74C8-6502-AC50C18C7ACF}"/>
                </a:ext>
              </a:extLst>
            </p:cNvPr>
            <p:cNvSpPr/>
            <p:nvPr/>
          </p:nvSpPr>
          <p:spPr>
            <a:xfrm>
              <a:off x="998520" y="22529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Rozwidlenie drogi z wypełnieniem pełnym">
              <a:extLst>
                <a:ext uri="{FF2B5EF4-FFF2-40B4-BE49-F238E27FC236}">
                  <a16:creationId xmlns:a16="http://schemas.microsoft.com/office/drawing/2014/main" id="{E5B6D88A-D540-69CE-2692-1798409F8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6818" y="2281510"/>
              <a:ext cx="540000" cy="540000"/>
            </a:xfrm>
            <a:prstGeom prst="rect">
              <a:avLst/>
            </a:prstGeom>
          </p:spPr>
        </p:pic>
      </p:grpSp>
      <p:grpSp>
        <p:nvGrpSpPr>
          <p:cNvPr id="44" name="Grupa 43">
            <a:extLst>
              <a:ext uri="{FF2B5EF4-FFF2-40B4-BE49-F238E27FC236}">
                <a16:creationId xmlns:a16="http://schemas.microsoft.com/office/drawing/2014/main" id="{B777E936-40E4-22CB-A1C4-110161BEEC54}"/>
              </a:ext>
            </a:extLst>
          </p:cNvPr>
          <p:cNvGrpSpPr/>
          <p:nvPr/>
        </p:nvGrpSpPr>
        <p:grpSpPr>
          <a:xfrm>
            <a:off x="89184" y="809503"/>
            <a:ext cx="612000" cy="612000"/>
            <a:chOff x="974818" y="833626"/>
            <a:chExt cx="612000" cy="612000"/>
          </a:xfrm>
        </p:grpSpPr>
        <p:sp>
          <p:nvSpPr>
            <p:cNvPr id="45" name="Owal 44">
              <a:extLst>
                <a:ext uri="{FF2B5EF4-FFF2-40B4-BE49-F238E27FC236}">
                  <a16:creationId xmlns:a16="http://schemas.microsoft.com/office/drawing/2014/main" id="{01BDAC1F-3289-35C6-39F2-DFFBAB33A3BC}"/>
                </a:ext>
              </a:extLst>
            </p:cNvPr>
            <p:cNvSpPr/>
            <p:nvPr/>
          </p:nvSpPr>
          <p:spPr>
            <a:xfrm>
              <a:off x="974818" y="8336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6" name="Grafika 45" descr="Zakraplacz z wypełnieniem pełnym">
              <a:extLst>
                <a:ext uri="{FF2B5EF4-FFF2-40B4-BE49-F238E27FC236}">
                  <a16:creationId xmlns:a16="http://schemas.microsoft.com/office/drawing/2014/main" id="{1F4C76EC-DF5C-CA4E-E364-BD3A00E9E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5746" y="874797"/>
              <a:ext cx="540000" cy="540000"/>
            </a:xfrm>
            <a:prstGeom prst="rect">
              <a:avLst/>
            </a:prstGeom>
          </p:spPr>
        </p:pic>
      </p:grpSp>
      <p:grpSp>
        <p:nvGrpSpPr>
          <p:cNvPr id="47" name="Grupa 46">
            <a:extLst>
              <a:ext uri="{FF2B5EF4-FFF2-40B4-BE49-F238E27FC236}">
                <a16:creationId xmlns:a16="http://schemas.microsoft.com/office/drawing/2014/main" id="{4648B5CC-266F-4D61-6C9E-55B4A87C0D0A}"/>
              </a:ext>
            </a:extLst>
          </p:cNvPr>
          <p:cNvGrpSpPr/>
          <p:nvPr/>
        </p:nvGrpSpPr>
        <p:grpSpPr>
          <a:xfrm>
            <a:off x="94210" y="121752"/>
            <a:ext cx="623970" cy="612000"/>
            <a:chOff x="118543" y="117564"/>
            <a:chExt cx="623970" cy="612000"/>
          </a:xfrm>
        </p:grpSpPr>
        <p:sp>
          <p:nvSpPr>
            <p:cNvPr id="48" name="Owal 47">
              <a:extLst>
                <a:ext uri="{FF2B5EF4-FFF2-40B4-BE49-F238E27FC236}">
                  <a16:creationId xmlns:a16="http://schemas.microsoft.com/office/drawing/2014/main" id="{A5A4A92B-03CB-FDCA-3085-5CC0A68F90B0}"/>
                </a:ext>
              </a:extLst>
            </p:cNvPr>
            <p:cNvSpPr/>
            <p:nvPr/>
          </p:nvSpPr>
          <p:spPr>
            <a:xfrm>
              <a:off x="118543" y="11756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9" name="Grafika 48" descr="Wejście z wypełnieniem pełnym">
              <a:extLst>
                <a:ext uri="{FF2B5EF4-FFF2-40B4-BE49-F238E27FC236}">
                  <a16:creationId xmlns:a16="http://schemas.microsoft.com/office/drawing/2014/main" id="{4379D24E-EEB7-FA64-2575-320D6631D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02513" y="153564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10641</Words>
  <Application>Microsoft Macintosh PowerPoint</Application>
  <PresentationFormat>Pokaz na ekranie (16:9)</PresentationFormat>
  <Paragraphs>1079</Paragraphs>
  <Slides>93</Slides>
  <Notes>69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93</vt:i4>
      </vt:variant>
    </vt:vector>
  </HeadingPairs>
  <TitlesOfParts>
    <vt:vector size="97" baseType="lpstr">
      <vt:lpstr>Aptos</vt:lpstr>
      <vt:lpstr>Arial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Dąbrowski-Tumański Paweł</cp:lastModifiedBy>
  <cp:revision>9</cp:revision>
  <dcterms:created xsi:type="dcterms:W3CDTF">2013-01-27T09:14:16Z</dcterms:created>
  <dcterms:modified xsi:type="dcterms:W3CDTF">2025-12-04T09:00:56Z</dcterms:modified>
  <cp:category/>
</cp:coreProperties>
</file>